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4" r:id="rId4"/>
    <p:sldId id="265" r:id="rId5"/>
    <p:sldId id="266" r:id="rId6"/>
    <p:sldId id="267" r:id="rId7"/>
    <p:sldId id="262" r:id="rId8"/>
    <p:sldId id="261" r:id="rId9"/>
    <p:sldId id="260" r:id="rId10"/>
    <p:sldId id="263" r:id="rId11"/>
    <p:sldId id="259"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22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8D567-BB4D-444F-8ADF-47FE798DECC8}" type="datetimeFigureOut">
              <a:rPr lang="en-AU" smtClean="0"/>
              <a:t>13/01/2015</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7A32C-B113-4B4B-B6AA-AEFDE8630857}" type="slidenum">
              <a:rPr lang="en-AU" smtClean="0"/>
              <a:t>‹#›</a:t>
            </a:fld>
            <a:endParaRPr lang="en-AU" dirty="0"/>
          </a:p>
        </p:txBody>
      </p:sp>
    </p:spTree>
    <p:extLst>
      <p:ext uri="{BB962C8B-B14F-4D97-AF65-F5344CB8AC3E}">
        <p14:creationId xmlns:p14="http://schemas.microsoft.com/office/powerpoint/2010/main" val="158513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wdc.wa.gov.au/What%20we%20can%20do%20for%20you.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effectLst/>
              </a:rPr>
              <a:t>The Commission also actively promotes and assists eligible groups to access State and Federal Government funding programs including our own funding program the Royalties for Regions Mid West Regional Grants Scheme,</a:t>
            </a:r>
            <a:r>
              <a:rPr lang="en-AU" baseline="0" dirty="0" smtClean="0">
                <a:effectLst/>
              </a:rPr>
              <a:t> Mid West Investment Plan and Community Chest Fund.</a:t>
            </a:r>
            <a:endParaRPr lang="en-AU" dirty="0" smtClean="0">
              <a:effectLst/>
            </a:endParaRPr>
          </a:p>
          <a:p>
            <a:r>
              <a:rPr lang="en-AU" dirty="0" smtClean="0">
                <a:effectLst/>
              </a:rPr>
              <a:t>In addition, the Commission acts as a referral point, assisting people and groups working on projects, and business or industry to develop products/services that will have benefits for the whole Mid West community. </a:t>
            </a:r>
          </a:p>
          <a:p>
            <a:r>
              <a:rPr lang="en-AU" dirty="0" smtClean="0">
                <a:effectLst/>
              </a:rPr>
              <a:t>Some of this assistance includes: </a:t>
            </a:r>
          </a:p>
          <a:p>
            <a:r>
              <a:rPr lang="en-AU" dirty="0" smtClean="0">
                <a:effectLst/>
              </a:rPr>
              <a:t>Developing networks between government, industry and community by putting our clients in touch with the right people. </a:t>
            </a:r>
          </a:p>
          <a:p>
            <a:r>
              <a:rPr lang="en-AU" dirty="0" smtClean="0">
                <a:effectLst/>
              </a:rPr>
              <a:t>Providing information and advice including regional statistics and information about “What is happening in the Mid West”. </a:t>
            </a:r>
          </a:p>
          <a:p>
            <a:r>
              <a:rPr lang="en-AU" dirty="0" smtClean="0">
                <a:effectLst/>
              </a:rPr>
              <a:t>Promotion of the business capability in the region and helping Government and private industry to “Buy Local”. </a:t>
            </a:r>
          </a:p>
          <a:p>
            <a:r>
              <a:rPr lang="en-AU" dirty="0" smtClean="0">
                <a:effectLst/>
              </a:rPr>
              <a:t>State Government liaison. </a:t>
            </a:r>
          </a:p>
          <a:p>
            <a:r>
              <a:rPr lang="en-AU" dirty="0" smtClean="0">
                <a:effectLst/>
              </a:rPr>
              <a:t>As the key State Government representative in the Mid West, a key part of the Commission’s work is to provide timely and accurate advice to the State on major issues impacting on the region’s development. </a:t>
            </a:r>
          </a:p>
          <a:p>
            <a:r>
              <a:rPr lang="en-AU" dirty="0" smtClean="0">
                <a:effectLst/>
              </a:rPr>
              <a:t/>
            </a:r>
            <a:br>
              <a:rPr lang="en-AU" dirty="0" smtClean="0">
                <a:effectLst/>
              </a:rPr>
            </a:br>
            <a:r>
              <a:rPr lang="en-AU" dirty="0" smtClean="0">
                <a:effectLst/>
              </a:rPr>
              <a:t/>
            </a:r>
            <a:br>
              <a:rPr lang="en-AU" dirty="0" smtClean="0">
                <a:effectLst/>
              </a:rPr>
            </a:br>
            <a:r>
              <a:rPr lang="en-AU" dirty="0" smtClean="0">
                <a:effectLst/>
              </a:rPr>
              <a:t>For detailed information on how we can help you go to </a:t>
            </a:r>
            <a:r>
              <a:rPr lang="en-AU" dirty="0" smtClean="0">
                <a:effectLst/>
                <a:hlinkClick r:id="rId3" action="ppaction://hlinkfile" tooltip="What we can do for you"/>
              </a:rPr>
              <a:t>What we can do for you</a:t>
            </a:r>
            <a:r>
              <a:rPr lang="en-AU" dirty="0" smtClean="0">
                <a:effectLst/>
              </a:rPr>
              <a:t>.</a:t>
            </a:r>
          </a:p>
          <a:p>
            <a:r>
              <a:rPr lang="en-AU" dirty="0" smtClean="0">
                <a:effectLst/>
              </a:rPr>
              <a:t/>
            </a:r>
            <a:br>
              <a:rPr lang="en-AU" dirty="0" smtClean="0">
                <a:effectLst/>
              </a:rPr>
            </a:br>
            <a:endParaRPr lang="en-AU" dirty="0"/>
          </a:p>
        </p:txBody>
      </p:sp>
      <p:sp>
        <p:nvSpPr>
          <p:cNvPr id="4" name="Slide Number Placeholder 3"/>
          <p:cNvSpPr>
            <a:spLocks noGrp="1"/>
          </p:cNvSpPr>
          <p:nvPr>
            <p:ph type="sldNum" sz="quarter" idx="10"/>
          </p:nvPr>
        </p:nvSpPr>
        <p:spPr/>
        <p:txBody>
          <a:bodyPr/>
          <a:lstStyle/>
          <a:p>
            <a:fld id="{3947A32C-B113-4B4B-B6AA-AEFDE8630857}" type="slidenum">
              <a:rPr lang="en-AU" smtClean="0"/>
              <a:t>2</a:t>
            </a:fld>
            <a:endParaRPr lang="en-AU" dirty="0"/>
          </a:p>
        </p:txBody>
      </p:sp>
    </p:spTree>
    <p:extLst>
      <p:ext uri="{BB962C8B-B14F-4D97-AF65-F5344CB8AC3E}">
        <p14:creationId xmlns:p14="http://schemas.microsoft.com/office/powerpoint/2010/main" val="293627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Michael suggested a very quick</a:t>
            </a:r>
            <a:r>
              <a:rPr lang="en-AU" baseline="0" dirty="0" smtClean="0"/>
              <a:t> MW overview for context</a:t>
            </a:r>
          </a:p>
          <a:p>
            <a:pPr marL="171450" indent="-171450">
              <a:buFontTx/>
              <a:buChar char="-"/>
            </a:pPr>
            <a:r>
              <a:rPr lang="en-AU" baseline="0" dirty="0" smtClean="0"/>
              <a:t>Batavia Coast (CGG +3) – main population and service centre</a:t>
            </a:r>
          </a:p>
          <a:p>
            <a:pPr marL="171450" indent="-171450">
              <a:buFontTx/>
              <a:buChar char="-"/>
            </a:pPr>
            <a:r>
              <a:rPr lang="en-AU" baseline="0" dirty="0" smtClean="0"/>
              <a:t>Murchison (7 LGs) – mining, pastoral, Aboriginal</a:t>
            </a:r>
          </a:p>
          <a:p>
            <a:pPr marL="171450" indent="-171450">
              <a:buFontTx/>
              <a:buChar char="-"/>
            </a:pPr>
            <a:r>
              <a:rPr lang="en-AU" baseline="0" dirty="0" smtClean="0"/>
              <a:t>North Midlands (6 LGs) – traditional ag – moving more into mining</a:t>
            </a:r>
            <a:endParaRPr lang="en-AU" dirty="0"/>
          </a:p>
        </p:txBody>
      </p:sp>
      <p:sp>
        <p:nvSpPr>
          <p:cNvPr id="4" name="Slide Number Placeholder 3"/>
          <p:cNvSpPr>
            <a:spLocks noGrp="1"/>
          </p:cNvSpPr>
          <p:nvPr>
            <p:ph type="sldNum" sz="quarter" idx="10"/>
          </p:nvPr>
        </p:nvSpPr>
        <p:spPr/>
        <p:txBody>
          <a:bodyPr/>
          <a:lstStyle/>
          <a:p>
            <a:fld id="{ECEC3A43-6C92-4ED8-B582-81AE04E272CF}" type="slidenum">
              <a:rPr lang="en-AU" smtClean="0"/>
              <a:pPr/>
              <a:t>3</a:t>
            </a:fld>
            <a:endParaRPr lang="en-AU" dirty="0"/>
          </a:p>
        </p:txBody>
      </p:sp>
    </p:spTree>
    <p:extLst>
      <p:ext uri="{BB962C8B-B14F-4D97-AF65-F5344CB8AC3E}">
        <p14:creationId xmlns:p14="http://schemas.microsoft.com/office/powerpoint/2010/main" val="254267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800" dirty="0" smtClean="0"/>
              <a:t>Driven by MWDC</a:t>
            </a:r>
          </a:p>
          <a:p>
            <a:pPr lvl="1"/>
            <a:r>
              <a:rPr lang="en-AU" sz="2800" dirty="0" smtClean="0"/>
              <a:t>- Opted</a:t>
            </a:r>
            <a:r>
              <a:rPr lang="en-AU" sz="2800" baseline="0" dirty="0" smtClean="0"/>
              <a:t> not to simply engage external consultant – wanted MWDC to drive it / own it / embrace it</a:t>
            </a:r>
          </a:p>
          <a:p>
            <a:pPr lvl="1"/>
            <a:r>
              <a:rPr lang="en-AU" sz="2800" dirty="0" smtClean="0"/>
              <a:t>- Sue Middleton employed as lead project manager – embedded in agency with MWDC staff in partnership</a:t>
            </a:r>
          </a:p>
          <a:p>
            <a:endParaRPr lang="en-AU" sz="2800" dirty="0" smtClean="0"/>
          </a:p>
          <a:p>
            <a:r>
              <a:rPr lang="en-AU" sz="2600" dirty="0" smtClean="0"/>
              <a:t>Developed in partnership with RDA Midwest and Gascoyne</a:t>
            </a:r>
          </a:p>
          <a:p>
            <a:pPr lvl="1"/>
            <a:r>
              <a:rPr lang="en-AU" sz="2600" dirty="0" smtClean="0"/>
              <a:t>Will also become RDAs Blueprint for regional</a:t>
            </a:r>
            <a:r>
              <a:rPr lang="en-AU" sz="2600" baseline="0" dirty="0" smtClean="0"/>
              <a:t> development</a:t>
            </a:r>
            <a:endParaRPr lang="en-AU" sz="2600" dirty="0" smtClean="0"/>
          </a:p>
          <a:p>
            <a:endParaRPr lang="en-AU" dirty="0" smtClean="0"/>
          </a:p>
          <a:p>
            <a:r>
              <a:rPr lang="en-AU" sz="2600" dirty="0" smtClean="0"/>
              <a:t>Made early decision to align with State Planning Strategy and other key regional development frameworks</a:t>
            </a:r>
          </a:p>
          <a:p>
            <a:pPr lvl="1"/>
            <a:r>
              <a:rPr lang="en-AU" sz="2600" dirty="0" smtClean="0"/>
              <a:t>Mid West Regional Planning and Infrastructure Framework</a:t>
            </a:r>
          </a:p>
          <a:p>
            <a:pPr lvl="1"/>
            <a:r>
              <a:rPr lang="en-AU" sz="2600" dirty="0" smtClean="0"/>
              <a:t>Regional</a:t>
            </a:r>
            <a:r>
              <a:rPr lang="en-AU" sz="2600" baseline="0" dirty="0" smtClean="0"/>
              <a:t> centres development plan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2600" dirty="0" smtClean="0"/>
              <a:t>Northern Australia</a:t>
            </a:r>
            <a:r>
              <a:rPr lang="en-AU" sz="2600" baseline="0" dirty="0" smtClean="0"/>
              <a:t> policy etc.</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2600" baseline="0" dirty="0" smtClean="0"/>
              <a:t>Considered all relevant previous regional and State plans / strategies </a:t>
            </a:r>
            <a:endParaRPr lang="en-AU" sz="2600" dirty="0" smtClean="0"/>
          </a:p>
          <a:p>
            <a:endParaRPr lang="en-AU" sz="2800" dirty="0" smtClean="0"/>
          </a:p>
          <a:p>
            <a:r>
              <a:rPr lang="en-AU" sz="2800" dirty="0" smtClean="0"/>
              <a:t>140 consultations over 6-9 MThs (p13)</a:t>
            </a:r>
          </a:p>
          <a:p>
            <a:pPr lvl="1"/>
            <a:r>
              <a:rPr lang="en-AU" sz="2200" dirty="0" smtClean="0"/>
              <a:t>Largely ‘bottom up’ – strong community and local government engagement</a:t>
            </a:r>
          </a:p>
          <a:p>
            <a:pPr lvl="1"/>
            <a:r>
              <a:rPr lang="en-AU" sz="2200" dirty="0" smtClean="0"/>
              <a:t>	- had a strong focus on </a:t>
            </a:r>
            <a:r>
              <a:rPr lang="en-AU" sz="2200" baseline="0" dirty="0" smtClean="0"/>
              <a:t>community ownership and buy in</a:t>
            </a:r>
          </a:p>
          <a:p>
            <a:pPr lvl="1"/>
            <a:r>
              <a:rPr lang="en-AU" sz="2200" baseline="0" dirty="0" smtClean="0"/>
              <a:t>	- recognises LG as asset manager and major focus</a:t>
            </a:r>
            <a:endParaRPr lang="en-AU" sz="2200" dirty="0" smtClean="0"/>
          </a:p>
          <a:p>
            <a:pPr lvl="1"/>
            <a:r>
              <a:rPr lang="en-AU" sz="2200" dirty="0" smtClean="0"/>
              <a:t>Heavy State government engagement  - recognising – regional and head office based (DGs, Chairs etc.)</a:t>
            </a:r>
          </a:p>
          <a:p>
            <a:pPr lvl="1"/>
            <a:r>
              <a:rPr lang="en-AU" sz="2200" dirty="0" smtClean="0"/>
              <a:t>	- recognises that agencies</a:t>
            </a:r>
            <a:r>
              <a:rPr lang="en-AU" sz="2200" baseline="0" dirty="0" smtClean="0"/>
              <a:t> still have portfolio responsibility (manage, govern, regulate etc.)</a:t>
            </a:r>
          </a:p>
          <a:p>
            <a:pPr lvl="1"/>
            <a:r>
              <a:rPr lang="en-AU" sz="2200" baseline="0" dirty="0" smtClean="0"/>
              <a:t>	- MWDC to focus and development on growth opportunities eg aquaculture</a:t>
            </a:r>
            <a:endParaRPr lang="en-AU" sz="2200" dirty="0" smtClean="0"/>
          </a:p>
          <a:p>
            <a:pPr lvl="1"/>
            <a:endParaRPr lang="en-AU" sz="2600" dirty="0" smtClean="0"/>
          </a:p>
          <a:p>
            <a:r>
              <a:rPr lang="en-AU" sz="1200" dirty="0" smtClean="0"/>
              <a:t>Draft circulated to tier 1 stakeholders</a:t>
            </a:r>
          </a:p>
          <a:p>
            <a:pPr lvl="1"/>
            <a:r>
              <a:rPr lang="en-AU" dirty="0" smtClean="0"/>
              <a:t>Enabled us to re-engage particularly with State agencies,  local governments and key groups</a:t>
            </a:r>
          </a:p>
          <a:p>
            <a:pPr lvl="1"/>
            <a:r>
              <a:rPr lang="en-AU" dirty="0" smtClean="0"/>
              <a:t>Current</a:t>
            </a:r>
            <a:r>
              <a:rPr lang="en-AU" baseline="0" dirty="0" smtClean="0"/>
              <a:t> draft incorporates their feedback – confident it accords with their view and plans for the future</a:t>
            </a:r>
          </a:p>
          <a:p>
            <a:pPr lvl="1"/>
            <a:r>
              <a:rPr lang="en-AU" baseline="0" dirty="0" smtClean="0"/>
              <a:t>Very well received by the region</a:t>
            </a:r>
            <a:endParaRPr lang="en-AU" dirty="0"/>
          </a:p>
        </p:txBody>
      </p:sp>
      <p:sp>
        <p:nvSpPr>
          <p:cNvPr id="4" name="Slide Number Placeholder 3"/>
          <p:cNvSpPr>
            <a:spLocks noGrp="1"/>
          </p:cNvSpPr>
          <p:nvPr>
            <p:ph type="sldNum" sz="quarter" idx="10"/>
          </p:nvPr>
        </p:nvSpPr>
        <p:spPr/>
        <p:txBody>
          <a:bodyPr/>
          <a:lstStyle/>
          <a:p>
            <a:fld id="{ECEC3A43-6C92-4ED8-B582-81AE04E272CF}" type="slidenum">
              <a:rPr lang="en-AU" smtClean="0"/>
              <a:pPr/>
              <a:t>4</a:t>
            </a:fld>
            <a:endParaRPr lang="en-AU" dirty="0"/>
          </a:p>
        </p:txBody>
      </p:sp>
    </p:spTree>
    <p:extLst>
      <p:ext uri="{BB962C8B-B14F-4D97-AF65-F5344CB8AC3E}">
        <p14:creationId xmlns:p14="http://schemas.microsoft.com/office/powerpoint/2010/main" val="81361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Region overwhelmingly supported a growth and</a:t>
            </a:r>
            <a:r>
              <a:rPr lang="en-AU" baseline="0" dirty="0" smtClean="0"/>
              <a:t> development agenda </a:t>
            </a:r>
          </a:p>
          <a:p>
            <a:pPr lvl="1"/>
            <a:r>
              <a:rPr lang="en-AU" baseline="0" dirty="0" smtClean="0"/>
              <a:t>Responsible – balance growth / development against social and environmental concerns</a:t>
            </a:r>
          </a:p>
          <a:p>
            <a:pPr lvl="1"/>
            <a:endParaRPr lang="en-AU" baseline="0" dirty="0" smtClean="0"/>
          </a:p>
          <a:p>
            <a:pPr lvl="0"/>
            <a:r>
              <a:rPr lang="en-AU" baseline="0" dirty="0" smtClean="0"/>
              <a:t>Vision</a:t>
            </a:r>
          </a:p>
          <a:p>
            <a:pPr marL="171450" lvl="0" indent="-171450">
              <a:buFontTx/>
              <a:buChar char="-"/>
            </a:pPr>
            <a:r>
              <a:rPr lang="en-AU" baseline="0" dirty="0" smtClean="0"/>
              <a:t>Outward focus – major gateway to the globe – requires investment in strategic infrastructure, market development, new product / industry development </a:t>
            </a:r>
          </a:p>
          <a:p>
            <a:pPr marL="171450" lvl="0" indent="-171450">
              <a:buFontTx/>
              <a:buChar char="-"/>
            </a:pPr>
            <a:r>
              <a:rPr lang="en-AU" baseline="0" dirty="0" smtClean="0"/>
              <a:t>Inward focus – Mid West populations capture maximum benefits from any periods of growth and prosperity</a:t>
            </a:r>
          </a:p>
          <a:p>
            <a:pPr marL="171450" lvl="0" indent="-171450">
              <a:buFontTx/>
              <a:buChar char="-"/>
            </a:pPr>
            <a:endParaRPr lang="en-AU" baseline="0" dirty="0" smtClean="0"/>
          </a:p>
          <a:p>
            <a:pPr marL="0" lvl="0" indent="0">
              <a:buFontTx/>
              <a:buNone/>
            </a:pPr>
            <a:r>
              <a:rPr lang="en-AU" baseline="0" dirty="0" smtClean="0"/>
              <a:t>Identified five focus areas (pillars) and 21 elements - which include:</a:t>
            </a:r>
          </a:p>
          <a:p>
            <a:pPr marL="0" lvl="0" indent="0">
              <a:buFontTx/>
              <a:buNone/>
            </a:pPr>
            <a:r>
              <a:rPr lang="en-AU" baseline="0" dirty="0" smtClean="0"/>
              <a:t>- Tailwinds – drive growth and development eg infrastructure / business and industry development</a:t>
            </a:r>
          </a:p>
          <a:p>
            <a:pPr marL="0" lvl="0" indent="0">
              <a:buFontTx/>
              <a:buNone/>
            </a:pPr>
            <a:r>
              <a:rPr lang="en-AU" baseline="0" dirty="0" smtClean="0"/>
              <a:t>- Headwinds – need to be addressed to remove barriers / enable growth and development eg education</a:t>
            </a:r>
            <a:endParaRPr lang="en-AU" dirty="0"/>
          </a:p>
        </p:txBody>
      </p:sp>
      <p:sp>
        <p:nvSpPr>
          <p:cNvPr id="4" name="Slide Number Placeholder 3"/>
          <p:cNvSpPr>
            <a:spLocks noGrp="1"/>
          </p:cNvSpPr>
          <p:nvPr>
            <p:ph type="sldNum" sz="quarter" idx="10"/>
          </p:nvPr>
        </p:nvSpPr>
        <p:spPr/>
        <p:txBody>
          <a:bodyPr/>
          <a:lstStyle/>
          <a:p>
            <a:fld id="{ECEC3A43-6C92-4ED8-B582-81AE04E272CF}" type="slidenum">
              <a:rPr lang="en-AU" smtClean="0"/>
              <a:pPr/>
              <a:t>5</a:t>
            </a:fld>
            <a:endParaRPr lang="en-AU" dirty="0"/>
          </a:p>
        </p:txBody>
      </p:sp>
    </p:spTree>
    <p:extLst>
      <p:ext uri="{BB962C8B-B14F-4D97-AF65-F5344CB8AC3E}">
        <p14:creationId xmlns:p14="http://schemas.microsoft.com/office/powerpoint/2010/main" val="283993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GT?</a:t>
            </a:r>
            <a:endParaRPr lang="en-AU" dirty="0"/>
          </a:p>
        </p:txBody>
      </p:sp>
      <p:sp>
        <p:nvSpPr>
          <p:cNvPr id="4" name="Slide Number Placeholder 3"/>
          <p:cNvSpPr>
            <a:spLocks noGrp="1"/>
          </p:cNvSpPr>
          <p:nvPr>
            <p:ph type="sldNum" sz="quarter" idx="10"/>
          </p:nvPr>
        </p:nvSpPr>
        <p:spPr/>
        <p:txBody>
          <a:bodyPr/>
          <a:lstStyle/>
          <a:p>
            <a:fld id="{ECEC3A43-6C92-4ED8-B582-81AE04E272CF}" type="slidenum">
              <a:rPr lang="en-AU" smtClean="0"/>
              <a:pPr/>
              <a:t>6</a:t>
            </a:fld>
            <a:endParaRPr lang="en-AU" dirty="0"/>
          </a:p>
        </p:txBody>
      </p:sp>
    </p:spTree>
    <p:extLst>
      <p:ext uri="{BB962C8B-B14F-4D97-AF65-F5344CB8AC3E}">
        <p14:creationId xmlns:p14="http://schemas.microsoft.com/office/powerpoint/2010/main" val="198697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SED Advisory has been appointed to work with the Commission, Mid West Chamber of Commerce and Industry and the community in developing the strategy</a:t>
            </a:r>
            <a:endParaRPr lang="en-AU" dirty="0"/>
          </a:p>
        </p:txBody>
      </p:sp>
      <p:sp>
        <p:nvSpPr>
          <p:cNvPr id="4" name="Slide Number Placeholder 3"/>
          <p:cNvSpPr>
            <a:spLocks noGrp="1"/>
          </p:cNvSpPr>
          <p:nvPr>
            <p:ph type="sldNum" sz="quarter" idx="10"/>
          </p:nvPr>
        </p:nvSpPr>
        <p:spPr/>
        <p:txBody>
          <a:bodyPr/>
          <a:lstStyle/>
          <a:p>
            <a:fld id="{3947A32C-B113-4B4B-B6AA-AEFDE8630857}" type="slidenum">
              <a:rPr lang="en-AU" smtClean="0"/>
              <a:t>8</a:t>
            </a:fld>
            <a:endParaRPr lang="en-AU" dirty="0"/>
          </a:p>
        </p:txBody>
      </p:sp>
    </p:spTree>
    <p:extLst>
      <p:ext uri="{BB962C8B-B14F-4D97-AF65-F5344CB8AC3E}">
        <p14:creationId xmlns:p14="http://schemas.microsoft.com/office/powerpoint/2010/main" val="406551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33442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385870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68843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238317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400055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349951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128099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388633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357325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120370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C91F2-2B37-4EC1-9AC2-6E411F45C036}" type="datetimeFigureOut">
              <a:rPr lang="en-AU" smtClean="0"/>
              <a:t>13/01/2015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EDA9D77-C44C-48F8-80AB-F2CE0FEE5BCF}" type="slidenum">
              <a:rPr lang="en-AU" smtClean="0"/>
              <a:t>‹#›</a:t>
            </a:fld>
            <a:endParaRPr lang="en-AU" dirty="0"/>
          </a:p>
        </p:txBody>
      </p:sp>
    </p:spTree>
    <p:extLst>
      <p:ext uri="{BB962C8B-B14F-4D97-AF65-F5344CB8AC3E}">
        <p14:creationId xmlns:p14="http://schemas.microsoft.com/office/powerpoint/2010/main" val="161301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C91F2-2B37-4EC1-9AC2-6E411F45C036}" type="datetimeFigureOut">
              <a:rPr lang="en-AU" smtClean="0"/>
              <a:t>13/01/2015</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A9D77-C44C-48F8-80AB-F2CE0FEE5BCF}" type="slidenum">
              <a:rPr lang="en-AU" smtClean="0"/>
              <a:t>‹#›</a:t>
            </a:fld>
            <a:endParaRPr lang="en-AU" dirty="0"/>
          </a:p>
        </p:txBody>
      </p:sp>
    </p:spTree>
    <p:extLst>
      <p:ext uri="{BB962C8B-B14F-4D97-AF65-F5344CB8AC3E}">
        <p14:creationId xmlns:p14="http://schemas.microsoft.com/office/powerpoint/2010/main" val="258041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tonyi@sedadvisory.com"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mailto:trish.palmonari@mwdc.wa.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i="1" dirty="0"/>
              <a:t>Making the Mid West a better place to live, work and invest</a:t>
            </a:r>
            <a:endParaRPr lang="en-AU" dirty="0"/>
          </a:p>
        </p:txBody>
      </p:sp>
      <p:sp>
        <p:nvSpPr>
          <p:cNvPr id="3" name="Subtitle 2"/>
          <p:cNvSpPr>
            <a:spLocks noGrp="1"/>
          </p:cNvSpPr>
          <p:nvPr>
            <p:ph type="subTitle" idx="1"/>
          </p:nvPr>
        </p:nvSpPr>
        <p:spPr/>
        <p:txBody>
          <a:bodyPr>
            <a:normAutofit/>
          </a:bodyPr>
          <a:lstStyle/>
          <a:p>
            <a:pPr algn="r"/>
            <a:r>
              <a:rPr lang="en-AU" sz="2400" b="1" dirty="0" smtClean="0"/>
              <a:t>Trish Palmonari</a:t>
            </a:r>
          </a:p>
          <a:p>
            <a:pPr algn="r"/>
            <a:r>
              <a:rPr lang="en-AU" sz="2400" b="1" dirty="0" smtClean="0"/>
              <a:t>PPM Business Development</a:t>
            </a:r>
          </a:p>
          <a:p>
            <a:pPr algn="r"/>
            <a:r>
              <a:rPr lang="en-AU" sz="2400" b="1" dirty="0" smtClean="0"/>
              <a:t>28 November 2014</a:t>
            </a:r>
            <a:endParaRPr lang="en-AU" sz="2400" b="1" dirty="0"/>
          </a:p>
        </p:txBody>
      </p:sp>
    </p:spTree>
    <p:extLst>
      <p:ext uri="{BB962C8B-B14F-4D97-AF65-F5344CB8AC3E}">
        <p14:creationId xmlns:p14="http://schemas.microsoft.com/office/powerpoint/2010/main" val="3280542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7" name="Content Placeholder 6"/>
          <p:cNvSpPr>
            <a:spLocks noGrp="1"/>
          </p:cNvSpPr>
          <p:nvPr>
            <p:ph idx="1"/>
          </p:nvPr>
        </p:nvSpPr>
        <p:spPr>
          <a:xfrm>
            <a:off x="457200" y="620688"/>
            <a:ext cx="8229600" cy="5505475"/>
          </a:xfrm>
        </p:spPr>
        <p:txBody>
          <a:bodyPr>
            <a:normAutofit/>
          </a:bodyPr>
          <a:lstStyle/>
          <a:p>
            <a:pPr marL="0" indent="0" algn="ctr">
              <a:buNone/>
            </a:pPr>
            <a:endParaRPr lang="en-AU" sz="8800" dirty="0" smtClean="0"/>
          </a:p>
          <a:p>
            <a:pPr marL="0" indent="0" algn="ctr">
              <a:buNone/>
            </a:pPr>
            <a:r>
              <a:rPr lang="en-AU" sz="8800" dirty="0" smtClean="0"/>
              <a:t>Questions</a:t>
            </a:r>
            <a:endParaRPr lang="en-AU" sz="8800" dirty="0"/>
          </a:p>
        </p:txBody>
      </p:sp>
    </p:spTree>
    <p:extLst>
      <p:ext uri="{BB962C8B-B14F-4D97-AF65-F5344CB8AC3E}">
        <p14:creationId xmlns:p14="http://schemas.microsoft.com/office/powerpoint/2010/main" val="3180673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583270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112739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Mid West Development Commission</a:t>
            </a:r>
            <a:endParaRPr lang="en-AU" dirty="0"/>
          </a:p>
        </p:txBody>
      </p:sp>
      <p:sp>
        <p:nvSpPr>
          <p:cNvPr id="3" name="Content Placeholder 2"/>
          <p:cNvSpPr>
            <a:spLocks noGrp="1"/>
          </p:cNvSpPr>
          <p:nvPr>
            <p:ph idx="1"/>
          </p:nvPr>
        </p:nvSpPr>
        <p:spPr/>
        <p:txBody>
          <a:bodyPr>
            <a:normAutofit/>
          </a:bodyPr>
          <a:lstStyle/>
          <a:p>
            <a:r>
              <a:rPr lang="en-AU" sz="2400" dirty="0"/>
              <a:t>P</a:t>
            </a:r>
            <a:r>
              <a:rPr lang="en-AU" sz="2400" dirty="0" smtClean="0"/>
              <a:t>romotes sustainable </a:t>
            </a:r>
            <a:r>
              <a:rPr lang="en-AU" sz="2400" dirty="0"/>
              <a:t>development </a:t>
            </a:r>
            <a:r>
              <a:rPr lang="en-AU" sz="2400" dirty="0" smtClean="0"/>
              <a:t>of the Mid West</a:t>
            </a:r>
          </a:p>
          <a:p>
            <a:r>
              <a:rPr lang="en-AU" sz="2400" dirty="0"/>
              <a:t>P</a:t>
            </a:r>
            <a:r>
              <a:rPr lang="en-AU" sz="2400" dirty="0" smtClean="0"/>
              <a:t>romotes </a:t>
            </a:r>
            <a:r>
              <a:rPr lang="en-AU" sz="2400" dirty="0"/>
              <a:t>and assists eligible groups to access State and Federal Government funding </a:t>
            </a:r>
            <a:r>
              <a:rPr lang="en-AU" sz="2400" dirty="0" smtClean="0"/>
              <a:t>programs</a:t>
            </a:r>
          </a:p>
          <a:p>
            <a:r>
              <a:rPr lang="en-AU" sz="2400" dirty="0"/>
              <a:t>Developing networks between government, industry and community </a:t>
            </a:r>
            <a:endParaRPr lang="en-AU" sz="2400" dirty="0" smtClean="0"/>
          </a:p>
          <a:p>
            <a:r>
              <a:rPr lang="en-AU" sz="2400" dirty="0" smtClean="0"/>
              <a:t>“</a:t>
            </a:r>
            <a:r>
              <a:rPr lang="en-AU" sz="2400" dirty="0"/>
              <a:t>What is happening in the Mid West</a:t>
            </a:r>
            <a:r>
              <a:rPr lang="en-AU" sz="2400" dirty="0" smtClean="0"/>
              <a:t>”</a:t>
            </a:r>
            <a:endParaRPr lang="en-AU" sz="2400" dirty="0"/>
          </a:p>
          <a:p>
            <a:r>
              <a:rPr lang="en-AU" sz="2400" dirty="0" smtClean="0"/>
              <a:t>Promotion </a:t>
            </a:r>
            <a:r>
              <a:rPr lang="en-AU" sz="2400" dirty="0"/>
              <a:t>of the business capability in the region and helping Government and private industry to “Buy Local</a:t>
            </a:r>
            <a:r>
              <a:rPr lang="en-AU" sz="2400" dirty="0" smtClean="0"/>
              <a:t>” </a:t>
            </a:r>
            <a:endParaRPr lang="en-AU" sz="2400" dirty="0"/>
          </a:p>
          <a:p>
            <a:r>
              <a:rPr lang="en-AU" sz="2400" dirty="0"/>
              <a:t>State Government </a:t>
            </a:r>
            <a:r>
              <a:rPr lang="en-AU" sz="2400" dirty="0" smtClean="0"/>
              <a:t>liaison</a:t>
            </a:r>
            <a:endParaRPr lang="en-AU" sz="2400" dirty="0"/>
          </a:p>
          <a:p>
            <a:endParaRPr lang="en-AU" sz="2400" dirty="0"/>
          </a:p>
        </p:txBody>
      </p:sp>
    </p:spTree>
    <p:extLst>
      <p:ext uri="{BB962C8B-B14F-4D97-AF65-F5344CB8AC3E}">
        <p14:creationId xmlns:p14="http://schemas.microsoft.com/office/powerpoint/2010/main" val="1206088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screen">
            <a:extLst>
              <a:ext uri="{28A0092B-C50C-407E-A947-70E740481C1C}">
                <a14:useLocalDpi xmlns:a14="http://schemas.microsoft.com/office/drawing/2010/main" val="0"/>
              </a:ext>
            </a:extLst>
          </a:blip>
          <a:stretch>
            <a:fillRect/>
          </a:stretch>
        </p:blipFill>
        <p:spPr>
          <a:xfrm>
            <a:off x="222853" y="822722"/>
            <a:ext cx="8460432" cy="5906398"/>
          </a:xfrm>
          <a:prstGeom prst="rect">
            <a:avLst/>
          </a:prstGeom>
        </p:spPr>
      </p:pic>
      <p:sp>
        <p:nvSpPr>
          <p:cNvPr id="5" name="Title 1"/>
          <p:cNvSpPr txBox="1">
            <a:spLocks/>
          </p:cNvSpPr>
          <p:nvPr/>
        </p:nvSpPr>
        <p:spPr>
          <a:xfrm>
            <a:off x="457200" y="116632"/>
            <a:ext cx="8229600" cy="70609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smtClean="0"/>
              <a:t>Mid West Sub Regions</a:t>
            </a:r>
            <a:endParaRPr lang="en-AU" b="1" dirty="0"/>
          </a:p>
        </p:txBody>
      </p:sp>
      <p:sp>
        <p:nvSpPr>
          <p:cNvPr id="2" name="TextBox 1"/>
          <p:cNvSpPr txBox="1"/>
          <p:nvPr/>
        </p:nvSpPr>
        <p:spPr>
          <a:xfrm>
            <a:off x="6228184" y="655821"/>
            <a:ext cx="1584176" cy="646331"/>
          </a:xfrm>
          <a:prstGeom prst="rect">
            <a:avLst/>
          </a:prstGeom>
          <a:solidFill>
            <a:srgbClr val="FFFF00">
              <a:alpha val="50000"/>
            </a:srgbClr>
          </a:solidFill>
        </p:spPr>
        <p:txBody>
          <a:bodyPr wrap="square" rtlCol="0">
            <a:spAutoFit/>
          </a:bodyPr>
          <a:lstStyle>
            <a:defPPr>
              <a:defRPr lang="en-US"/>
            </a:defPPr>
          </a:lstStyle>
          <a:p>
            <a:r>
              <a:rPr lang="en-AU" b="1" dirty="0"/>
              <a:t>89% landmass</a:t>
            </a:r>
          </a:p>
          <a:p>
            <a:r>
              <a:rPr lang="en-AU" b="1" dirty="0"/>
              <a:t>8% population</a:t>
            </a:r>
          </a:p>
        </p:txBody>
      </p:sp>
      <p:sp>
        <p:nvSpPr>
          <p:cNvPr id="6" name="TextBox 5"/>
          <p:cNvSpPr txBox="1"/>
          <p:nvPr/>
        </p:nvSpPr>
        <p:spPr>
          <a:xfrm>
            <a:off x="611560" y="6239053"/>
            <a:ext cx="1584176" cy="646331"/>
          </a:xfrm>
          <a:prstGeom prst="rect">
            <a:avLst/>
          </a:prstGeom>
          <a:solidFill>
            <a:srgbClr val="FFFF00">
              <a:alpha val="50000"/>
            </a:srgbClr>
          </a:solidFill>
        </p:spPr>
        <p:txBody>
          <a:bodyPr wrap="square" rtlCol="0">
            <a:spAutoFit/>
          </a:bodyPr>
          <a:lstStyle>
            <a:defPPr>
              <a:defRPr lang="en-US"/>
            </a:defPPr>
          </a:lstStyle>
          <a:p>
            <a:r>
              <a:rPr lang="en-AU" b="1" dirty="0"/>
              <a:t>5% landmass</a:t>
            </a:r>
          </a:p>
          <a:p>
            <a:r>
              <a:rPr lang="en-AU" b="1" dirty="0"/>
              <a:t>8% population</a:t>
            </a:r>
          </a:p>
        </p:txBody>
      </p:sp>
      <p:sp>
        <p:nvSpPr>
          <p:cNvPr id="7" name="TextBox 6"/>
          <p:cNvSpPr txBox="1"/>
          <p:nvPr/>
        </p:nvSpPr>
        <p:spPr>
          <a:xfrm>
            <a:off x="539552" y="3501007"/>
            <a:ext cx="1789409" cy="646331"/>
          </a:xfrm>
          <a:prstGeom prst="rect">
            <a:avLst/>
          </a:prstGeom>
          <a:solidFill>
            <a:srgbClr val="FFFF00">
              <a:alpha val="50000"/>
            </a:srgbClr>
          </a:solidFill>
        </p:spPr>
        <p:txBody>
          <a:bodyPr wrap="square" rtlCol="0">
            <a:spAutoFit/>
          </a:bodyPr>
          <a:lstStyle/>
          <a:p>
            <a:r>
              <a:rPr lang="en-AU" b="1" dirty="0" smtClean="0"/>
              <a:t>6% landmass</a:t>
            </a:r>
          </a:p>
          <a:p>
            <a:r>
              <a:rPr lang="en-AU" b="1" dirty="0" smtClean="0"/>
              <a:t>84% population</a:t>
            </a:r>
            <a:endParaRPr lang="en-AU" b="1" dirty="0"/>
          </a:p>
        </p:txBody>
      </p:sp>
    </p:spTree>
    <p:extLst>
      <p:ext uri="{BB962C8B-B14F-4D97-AF65-F5344CB8AC3E}">
        <p14:creationId xmlns:p14="http://schemas.microsoft.com/office/powerpoint/2010/main" val="78355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996952"/>
            <a:ext cx="8686800" cy="3445843"/>
          </a:xfrm>
        </p:spPr>
        <p:txBody>
          <a:bodyPr>
            <a:noAutofit/>
          </a:bodyPr>
          <a:lstStyle/>
          <a:p>
            <a:pPr>
              <a:lnSpc>
                <a:spcPct val="150000"/>
              </a:lnSpc>
            </a:pPr>
            <a:r>
              <a:rPr lang="en-AU" sz="2200" dirty="0" smtClean="0"/>
              <a:t>Partnership </a:t>
            </a:r>
            <a:r>
              <a:rPr lang="en-AU" sz="2200" dirty="0"/>
              <a:t>with RDA Midwest and Gascoyne</a:t>
            </a:r>
          </a:p>
          <a:p>
            <a:pPr>
              <a:lnSpc>
                <a:spcPct val="150000"/>
              </a:lnSpc>
            </a:pPr>
            <a:r>
              <a:rPr lang="en-AU" sz="2200" dirty="0" smtClean="0"/>
              <a:t>140+ consultations</a:t>
            </a:r>
          </a:p>
          <a:p>
            <a:pPr>
              <a:lnSpc>
                <a:spcPct val="150000"/>
              </a:lnSpc>
            </a:pPr>
            <a:r>
              <a:rPr lang="en-AU" sz="2200" dirty="0" smtClean="0"/>
              <a:t>Completed 8 weeks Public Comment (23 Sept – 18 Nov) </a:t>
            </a:r>
          </a:p>
          <a:p>
            <a:pPr>
              <a:lnSpc>
                <a:spcPct val="150000"/>
              </a:lnSpc>
            </a:pPr>
            <a:r>
              <a:rPr lang="en-AU" sz="2200" dirty="0" smtClean="0"/>
              <a:t>Launched - end 2014</a:t>
            </a:r>
          </a:p>
          <a:p>
            <a:pPr>
              <a:lnSpc>
                <a:spcPct val="150000"/>
              </a:lnSpc>
            </a:pPr>
            <a:endParaRPr lang="en-AU" sz="2200" dirty="0" smtClean="0"/>
          </a:p>
          <a:p>
            <a:pPr>
              <a:lnSpc>
                <a:spcPct val="150000"/>
              </a:lnSpc>
            </a:pPr>
            <a:endParaRPr lang="en-AU"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6632"/>
            <a:ext cx="8568952" cy="2736304"/>
          </a:xfrm>
          <a:prstGeom prst="rect">
            <a:avLst/>
          </a:prstGeom>
        </p:spPr>
      </p:pic>
    </p:spTree>
    <p:extLst>
      <p:ext uri="{BB962C8B-B14F-4D97-AF65-F5344CB8AC3E}">
        <p14:creationId xmlns:p14="http://schemas.microsoft.com/office/powerpoint/2010/main" val="1124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Regional Blueprint\STRATEGIC WORKSHEETS JANUARY 2014\FINAL Versions\Links\vision.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55248" y="1656204"/>
            <a:ext cx="6106590" cy="386102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W:\Regional Blueprint\STRATEGIC WORKSHEETS JANUARY 2014\FINAL Versions\Links\poster MWDC July 2014 single page.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070679" y="0"/>
            <a:ext cx="31098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84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Regional Blueprint\STRATEGIC WORKSHEETS JANUARY 2014\FINAL Versions\Links\Pillars and Elements.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27384"/>
            <a:ext cx="9144000" cy="646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3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908720"/>
            <a:ext cx="7061755" cy="4569371"/>
          </a:xfrm>
        </p:spPr>
      </p:pic>
    </p:spTree>
    <p:extLst>
      <p:ext uri="{BB962C8B-B14F-4D97-AF65-F5344CB8AC3E}">
        <p14:creationId xmlns:p14="http://schemas.microsoft.com/office/powerpoint/2010/main" val="355517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AU" b="1" dirty="0" smtClean="0"/>
              <a:t>SME Business Development Strategy</a:t>
            </a:r>
            <a:endParaRPr lang="en-AU" b="1" dirty="0"/>
          </a:p>
        </p:txBody>
      </p:sp>
      <p:sp>
        <p:nvSpPr>
          <p:cNvPr id="3" name="Content Placeholder 2"/>
          <p:cNvSpPr>
            <a:spLocks noGrp="1"/>
          </p:cNvSpPr>
          <p:nvPr>
            <p:ph idx="1"/>
          </p:nvPr>
        </p:nvSpPr>
        <p:spPr>
          <a:xfrm>
            <a:off x="539552" y="1916832"/>
            <a:ext cx="8229600" cy="4209331"/>
          </a:xfrm>
        </p:spPr>
        <p:txBody>
          <a:bodyPr>
            <a:normAutofit/>
          </a:bodyPr>
          <a:lstStyle/>
          <a:p>
            <a:r>
              <a:rPr lang="en-AU" dirty="0"/>
              <a:t>SED Advisory </a:t>
            </a:r>
            <a:r>
              <a:rPr lang="en-AU" dirty="0" smtClean="0"/>
              <a:t>appointed </a:t>
            </a:r>
          </a:p>
          <a:p>
            <a:r>
              <a:rPr lang="en-AU" dirty="0" smtClean="0"/>
              <a:t>MW </a:t>
            </a:r>
            <a:r>
              <a:rPr lang="en-AU" dirty="0"/>
              <a:t>Chamber of Commerce </a:t>
            </a:r>
            <a:r>
              <a:rPr lang="en-AU" dirty="0" smtClean="0"/>
              <a:t>&amp; Industry led </a:t>
            </a:r>
          </a:p>
          <a:p>
            <a:r>
              <a:rPr lang="en-AU" dirty="0" smtClean="0"/>
              <a:t>Identify 6 </a:t>
            </a:r>
            <a:r>
              <a:rPr lang="en-AU" dirty="0"/>
              <a:t>- 8 significant </a:t>
            </a:r>
            <a:r>
              <a:rPr lang="en-AU" dirty="0" smtClean="0"/>
              <a:t>projects</a:t>
            </a:r>
          </a:p>
          <a:p>
            <a:r>
              <a:rPr lang="en-AU" dirty="0" smtClean="0"/>
              <a:t>Mid </a:t>
            </a:r>
            <a:r>
              <a:rPr lang="en-AU" dirty="0"/>
              <a:t>West business </a:t>
            </a:r>
            <a:r>
              <a:rPr lang="en-AU" dirty="0" smtClean="0"/>
              <a:t>growth </a:t>
            </a:r>
          </a:p>
          <a:p>
            <a:r>
              <a:rPr lang="en-AU" dirty="0" smtClean="0"/>
              <a:t>Encourage new business</a:t>
            </a:r>
          </a:p>
          <a:p>
            <a:r>
              <a:rPr lang="en-AU" dirty="0" smtClean="0"/>
              <a:t>Support new &amp; new </a:t>
            </a:r>
            <a:r>
              <a:rPr lang="en-AU" dirty="0"/>
              <a:t>business creation. </a:t>
            </a:r>
          </a:p>
        </p:txBody>
      </p:sp>
    </p:spTree>
    <p:extLst>
      <p:ext uri="{BB962C8B-B14F-4D97-AF65-F5344CB8AC3E}">
        <p14:creationId xmlns:p14="http://schemas.microsoft.com/office/powerpoint/2010/main" val="631347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AU" b="1" dirty="0"/>
              <a:t>We seek your participation </a:t>
            </a:r>
          </a:p>
        </p:txBody>
      </p:sp>
      <p:sp>
        <p:nvSpPr>
          <p:cNvPr id="3" name="Content Placeholder 2"/>
          <p:cNvSpPr>
            <a:spLocks noGrp="1"/>
          </p:cNvSpPr>
          <p:nvPr>
            <p:ph idx="1"/>
          </p:nvPr>
        </p:nvSpPr>
        <p:spPr/>
        <p:txBody>
          <a:bodyPr>
            <a:normAutofit/>
          </a:bodyPr>
          <a:lstStyle/>
          <a:p>
            <a:pPr marL="0" indent="0" algn="ctr">
              <a:buNone/>
            </a:pPr>
            <a:r>
              <a:rPr lang="en-AU" dirty="0"/>
              <a:t> </a:t>
            </a:r>
            <a:r>
              <a:rPr lang="en-AU" dirty="0" smtClean="0"/>
              <a:t>Contact </a:t>
            </a:r>
            <a:r>
              <a:rPr lang="en-AU" dirty="0"/>
              <a:t>Mr Tony Irish, </a:t>
            </a:r>
            <a:endParaRPr lang="en-AU" dirty="0" smtClean="0"/>
          </a:p>
          <a:p>
            <a:pPr marL="0" indent="0" algn="ctr">
              <a:buNone/>
            </a:pPr>
            <a:r>
              <a:rPr lang="en-AU" dirty="0" smtClean="0"/>
              <a:t>0413 </a:t>
            </a:r>
            <a:r>
              <a:rPr lang="en-AU" dirty="0"/>
              <a:t>260 183 or via </a:t>
            </a:r>
            <a:r>
              <a:rPr lang="en-AU" dirty="0" smtClean="0"/>
              <a:t>email  </a:t>
            </a:r>
            <a:r>
              <a:rPr lang="en-AU" u="sng" dirty="0" smtClean="0">
                <a:hlinkClick r:id="rId3"/>
              </a:rPr>
              <a:t>tonyi@sedadvisory.com</a:t>
            </a:r>
            <a:r>
              <a:rPr lang="en-AU" dirty="0" smtClean="0"/>
              <a:t> </a:t>
            </a:r>
          </a:p>
          <a:p>
            <a:pPr marL="0" indent="0" algn="ctr">
              <a:buNone/>
            </a:pPr>
            <a:r>
              <a:rPr lang="en-AU" dirty="0" smtClean="0"/>
              <a:t>Alternatively </a:t>
            </a:r>
            <a:endParaRPr lang="en-AU" dirty="0"/>
          </a:p>
          <a:p>
            <a:pPr marL="0" indent="0" algn="ctr">
              <a:buNone/>
            </a:pPr>
            <a:r>
              <a:rPr lang="en-AU" dirty="0" smtClean="0"/>
              <a:t>Trish </a:t>
            </a:r>
            <a:r>
              <a:rPr lang="en-AU" dirty="0"/>
              <a:t>Palmonari </a:t>
            </a:r>
            <a:r>
              <a:rPr lang="en-AU" dirty="0" smtClean="0"/>
              <a:t>0428 </a:t>
            </a:r>
            <a:r>
              <a:rPr lang="en-AU" dirty="0"/>
              <a:t>210 </a:t>
            </a:r>
            <a:r>
              <a:rPr lang="en-AU" dirty="0" smtClean="0"/>
              <a:t>712  </a:t>
            </a:r>
            <a:r>
              <a:rPr lang="en-AU" dirty="0"/>
              <a:t>or </a:t>
            </a:r>
            <a:r>
              <a:rPr lang="en-AU" u="sng" dirty="0" smtClean="0">
                <a:hlinkClick r:id="rId4"/>
              </a:rPr>
              <a:t>trish.palmonari@mwdc.wa.gov.au</a:t>
            </a:r>
            <a:r>
              <a:rPr lang="en-AU" dirty="0" smtClean="0"/>
              <a:t> </a:t>
            </a:r>
            <a:endParaRPr lang="en-AU" dirty="0"/>
          </a:p>
          <a:p>
            <a:endParaRPr lang="en-AU" dirty="0"/>
          </a:p>
          <a:p>
            <a:endParaRPr lang="en-AU" dirty="0"/>
          </a:p>
        </p:txBody>
      </p:sp>
    </p:spTree>
    <p:extLst>
      <p:ext uri="{BB962C8B-B14F-4D97-AF65-F5344CB8AC3E}">
        <p14:creationId xmlns:p14="http://schemas.microsoft.com/office/powerpoint/2010/main" val="4154629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653</Words>
  <Application>Microsoft Office PowerPoint</Application>
  <PresentationFormat>On-screen Show (4:3)</PresentationFormat>
  <Paragraphs>93</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Making the Mid West a better place to live, work and invest</vt:lpstr>
      <vt:lpstr>Mid West Development Commission</vt:lpstr>
      <vt:lpstr>PowerPoint Presentation</vt:lpstr>
      <vt:lpstr>PowerPoint Presentation</vt:lpstr>
      <vt:lpstr>PowerPoint Presentation</vt:lpstr>
      <vt:lpstr>PowerPoint Presentation</vt:lpstr>
      <vt:lpstr>PowerPoint Presentation</vt:lpstr>
      <vt:lpstr>SME Business Development Strategy</vt:lpstr>
      <vt:lpstr>We seek your participation </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Murszewski</dc:creator>
  <cp:lastModifiedBy>Garth Godsman</cp:lastModifiedBy>
  <cp:revision>8</cp:revision>
  <dcterms:created xsi:type="dcterms:W3CDTF">2013-07-04T04:24:55Z</dcterms:created>
  <dcterms:modified xsi:type="dcterms:W3CDTF">2015-01-13T08:16:24Z</dcterms:modified>
</cp:coreProperties>
</file>