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57" r:id="rId4"/>
    <p:sldId id="271" r:id="rId5"/>
    <p:sldId id="270" r:id="rId6"/>
    <p:sldId id="259" r:id="rId7"/>
    <p:sldId id="261" r:id="rId8"/>
    <p:sldId id="262" r:id="rId9"/>
    <p:sldId id="275" r:id="rId10"/>
    <p:sldId id="276" r:id="rId11"/>
    <p:sldId id="263" r:id="rId12"/>
    <p:sldId id="264" r:id="rId13"/>
    <p:sldId id="277" r:id="rId14"/>
    <p:sldId id="265" r:id="rId15"/>
    <p:sldId id="266" r:id="rId16"/>
    <p:sldId id="278" r:id="rId17"/>
    <p:sldId id="284" r:id="rId18"/>
    <p:sldId id="285" r:id="rId19"/>
    <p:sldId id="280" r:id="rId20"/>
    <p:sldId id="281" r:id="rId21"/>
    <p:sldId id="282" r:id="rId22"/>
    <p:sldId id="283" r:id="rId23"/>
    <p:sldId id="272" r:id="rId24"/>
    <p:sldId id="269" r:id="rId25"/>
    <p:sldId id="279" r:id="rId2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4D59"/>
    <a:srgbClr val="DD7500"/>
    <a:srgbClr val="00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098" autoAdjust="0"/>
  </p:normalViewPr>
  <p:slideViewPr>
    <p:cSldViewPr>
      <p:cViewPr varScale="1">
        <p:scale>
          <a:sx n="106" d="100"/>
          <a:sy n="106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6DAFDE-3454-4CC6-84FD-693FD5A03A72}" type="datetimeFigureOut">
              <a:rPr lang="en-US"/>
              <a:pPr>
                <a:defRPr/>
              </a:pPr>
              <a:t>10/3/2012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2EA1109-9C00-466B-8321-2C75F54114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232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139C292-48B8-4FD8-9D72-A9CBC26ECAF7}" type="datetimeFigureOut">
              <a:rPr lang="en-US"/>
              <a:pPr>
                <a:defRPr/>
              </a:pPr>
              <a:t>10/3/2012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6959B71-1CDD-41D4-8864-1A3B609879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44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230AF9-87A1-4761-A199-3F8A77D325E2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6C5051-7E94-48D4-AC75-862B5107094C}" type="slidenum">
              <a:rPr lang="en-AU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15CCEB-9C4D-467F-B119-2A839C18DA2E}" type="slidenum">
              <a:rPr lang="en-AU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4DFD92-445B-4075-A7CC-13FDBEEFDFFF}" type="slidenum">
              <a:rPr lang="en-AU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7B8465-0327-4431-9841-09499CAEF1CA}" type="slidenum">
              <a:rPr lang="en-AU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046AC0-A0F0-4C25-9784-F71CB75A93C0}" type="slidenum">
              <a:rPr lang="en-AU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71D0C-DC4C-4066-AC8C-379053104ADE}" type="slidenum">
              <a:rPr lang="en-AU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C3469D-5719-4EC3-A84F-2BE27F4C400D}" type="slidenum">
              <a:rPr lang="en-AU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EBF943-8B6D-417E-8C08-051F73D65628}" type="slidenum">
              <a:rPr lang="en-AU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C41C09-82D6-455F-B762-B0B3EEDA3933}" type="slidenum">
              <a:rPr lang="en-AU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dirty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309C8-0F74-4910-BA32-44FDA8244F01}" type="slidenum">
              <a:rPr lang="en-AU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A9B94B-27D4-4467-A49C-C32E085791CC}" type="slidenum">
              <a:rPr lang="en-AU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39E14A-FEFB-41AE-ABAC-38CBD895D78C}" type="slidenum">
              <a:rPr lang="en-AU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6A6BB0-B034-4A03-982E-486EBF146776}" type="slidenum">
              <a:rPr lang="en-AU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985304-A3E6-4749-9D66-96CC551A91BE}" type="slidenum">
              <a:rPr lang="en-AU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9F9D84-105B-44F6-B545-DC871B619A9B}" type="slidenum">
              <a:rPr lang="en-AU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1776A-90B3-4125-8CCA-37A76F73B0D4}" type="slidenum">
              <a:rPr lang="en-AU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14B21E-2FD6-44EA-9243-563CDCC9BC3D}" type="slidenum">
              <a:rPr lang="en-AU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15EB52-9F2A-47FE-BD0B-AA7CA1212CF1}" type="slidenum">
              <a:rPr lang="en-AU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408D54-269A-4F1C-8749-EA92BFDEA2AF}" type="slidenum">
              <a:rPr lang="en-AU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00C716-63E6-40A3-95DE-3DA71DB0A07E}" type="slidenum">
              <a:rPr lang="en-AU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en-AU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CF93E6-B6EB-4A78-9571-A9906A814AF1}" type="slidenum">
              <a:rPr lang="en-AU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55B4E6-D60F-42EA-ABE7-9EC107E7866D}" type="slidenum">
              <a:rPr lang="en-AU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F764B4-C19A-4B33-8502-5C65EA2ECF3D}" type="slidenum">
              <a:rPr lang="en-AU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6C833A-8CB9-4079-855D-94D46735B287}" type="slidenum">
              <a:rPr lang="en-AU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509C7-1AF4-47BB-8EC2-DD05F7A0BA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D56AD-41FD-4250-8C5C-D4E425B382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75EE2-AC00-4AFF-B19F-05FAF6A287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9090A-F8A6-4DDA-8970-DDEF4D45B2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0E0F8-9D3C-4474-A1B4-13D8A7DFF9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47D4-D905-43EB-A2E4-68F7A8B0A2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08C37-AA2A-431A-9DFA-BC984705C4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A816-05B6-47E1-8884-029BA4A035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E467-38DA-4FEA-ABB1-714F490340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FBFB-3417-481D-B3C4-14873844A57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1CA5-56A0-4AB6-B21D-F53578C220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976ADC-62E4-4C12-A79A-F4071AFB73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272338" cy="3457575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3D4D59"/>
                </a:solidFill>
              </a:rPr>
              <a:t>Proposed National Licensing Framework for Plumbing Occupations </a:t>
            </a:r>
            <a:br>
              <a:rPr lang="en-US" sz="4000" b="1" i="1" smtClean="0">
                <a:solidFill>
                  <a:srgbClr val="3D4D59"/>
                </a:solidFill>
              </a:rPr>
            </a:br>
            <a:r>
              <a:rPr lang="en-US" sz="2000" b="1" i="1" smtClean="0">
                <a:solidFill>
                  <a:srgbClr val="3D4D59"/>
                </a:solidFill>
              </a:rPr>
              <a:t/>
            </a:r>
            <a:br>
              <a:rPr lang="en-US" sz="2000" b="1" i="1" smtClean="0">
                <a:solidFill>
                  <a:srgbClr val="3D4D59"/>
                </a:solidFill>
              </a:rPr>
            </a:br>
            <a:r>
              <a:rPr lang="en-US" sz="2000" b="1" i="1" smtClean="0">
                <a:solidFill>
                  <a:srgbClr val="3D4D59"/>
                </a:solidFill>
              </a:rPr>
              <a:t>September/October 2012</a:t>
            </a:r>
            <a:endParaRPr lang="en-US" sz="4000" b="1" i="1" smtClean="0">
              <a:solidFill>
                <a:srgbClr val="3D4D5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59338" y="5876925"/>
            <a:ext cx="40338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dirty="0">
                <a:solidFill>
                  <a:srgbClr val="3D4D59"/>
                </a:solidFill>
                <a:latin typeface="+mj-lt"/>
              </a:rPr>
              <a:t>Russell Murray – Industry Analyst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811213" indent="-274638" eaLnBrk="1" hangingPunct="1">
              <a:defRPr/>
            </a:pPr>
            <a:r>
              <a:rPr lang="en-AU" sz="2400" dirty="0"/>
              <a:t>Water plumbing work does not include:</a:t>
            </a:r>
          </a:p>
          <a:p>
            <a:pPr marL="982663" lvl="2" indent="-171450" eaLnBrk="1" hangingPunct="1">
              <a:buFont typeface="Arial" pitchFamily="34" charset="0"/>
              <a:buChar char="–"/>
              <a:tabLst>
                <a:tab pos="982663" algn="l"/>
              </a:tabLst>
              <a:defRPr/>
            </a:pPr>
            <a:r>
              <a:rPr lang="en-AU" sz="2000" dirty="0" smtClean="0"/>
              <a:t>incidental </a:t>
            </a:r>
            <a:r>
              <a:rPr lang="en-AU" sz="2000" dirty="0"/>
              <a:t>work related to, and reasonably necessary for </a:t>
            </a:r>
            <a:r>
              <a:rPr lang="en-AU" sz="2000" dirty="0" smtClean="0"/>
              <a:t>undertaking</a:t>
            </a:r>
            <a:r>
              <a:rPr lang="en-AU" sz="2000" dirty="0"/>
              <a:t>, work referred to </a:t>
            </a:r>
            <a:r>
              <a:rPr lang="en-AU" sz="2000" dirty="0" smtClean="0"/>
              <a:t>above;</a:t>
            </a:r>
          </a:p>
          <a:p>
            <a:pPr marL="982663" lvl="2" indent="-171450" eaLnBrk="1" hangingPunct="1">
              <a:buFont typeface="Arial" pitchFamily="34" charset="0"/>
              <a:buChar char="–"/>
              <a:tabLst>
                <a:tab pos="982663" algn="l"/>
              </a:tabLst>
              <a:defRPr/>
            </a:pPr>
            <a:r>
              <a:rPr lang="en-AU" sz="2000" dirty="0" smtClean="0"/>
              <a:t>replacing </a:t>
            </a:r>
            <a:r>
              <a:rPr lang="en-AU" sz="2000" dirty="0"/>
              <a:t>a jumper valve or washer in a </a:t>
            </a:r>
            <a:r>
              <a:rPr lang="en-AU" sz="2000" dirty="0" smtClean="0"/>
              <a:t>tap;</a:t>
            </a:r>
          </a:p>
          <a:p>
            <a:pPr marL="982663" lvl="2" indent="-171450" eaLnBrk="1" hangingPunct="1">
              <a:buFont typeface="Arial" pitchFamily="34" charset="0"/>
              <a:buChar char="–"/>
              <a:tabLst>
                <a:tab pos="982663" algn="l"/>
              </a:tabLst>
              <a:defRPr/>
            </a:pPr>
            <a:r>
              <a:rPr lang="en-AU" sz="2000" dirty="0" smtClean="0"/>
              <a:t>changing </a:t>
            </a:r>
            <a:r>
              <a:rPr lang="en-AU" sz="2000" dirty="0"/>
              <a:t>a shower </a:t>
            </a:r>
            <a:r>
              <a:rPr lang="en-AU" sz="2000" dirty="0" smtClean="0"/>
              <a:t>head;</a:t>
            </a:r>
          </a:p>
          <a:p>
            <a:pPr marL="982663" lvl="2" indent="-171450" eaLnBrk="1" hangingPunct="1">
              <a:buFont typeface="Arial" pitchFamily="34" charset="0"/>
              <a:buChar char="–"/>
              <a:tabLst>
                <a:tab pos="982663" algn="l"/>
              </a:tabLst>
              <a:defRPr/>
            </a:pPr>
            <a:r>
              <a:rPr lang="en-AU" sz="2000" dirty="0" smtClean="0"/>
              <a:t>connecting </a:t>
            </a:r>
            <a:r>
              <a:rPr lang="en-AU" sz="2000" dirty="0"/>
              <a:t>an irrigation system or other device to a hose or </a:t>
            </a:r>
            <a:r>
              <a:rPr lang="en-AU" sz="2000" dirty="0" smtClean="0"/>
              <a:t>tap </a:t>
            </a:r>
            <a:r>
              <a:rPr lang="en-AU" sz="2000" dirty="0"/>
              <a:t>for watering a garden or other irrigation purposes; </a:t>
            </a:r>
            <a:r>
              <a:rPr lang="en-AU" sz="2000" dirty="0" smtClean="0"/>
              <a:t>or</a:t>
            </a:r>
          </a:p>
          <a:p>
            <a:pPr marL="982663" lvl="2" indent="-171450" eaLnBrk="1" hangingPunct="1">
              <a:buFont typeface="Arial" pitchFamily="34" charset="0"/>
              <a:buChar char="–"/>
              <a:tabLst>
                <a:tab pos="982663" algn="l"/>
              </a:tabLst>
              <a:defRPr/>
            </a:pPr>
            <a:r>
              <a:rPr lang="en-AU" sz="2000" dirty="0" smtClean="0"/>
              <a:t>fire </a:t>
            </a:r>
            <a:r>
              <a:rPr lang="en-AU" sz="2000" dirty="0"/>
              <a:t>hydrant and hose reel work.</a:t>
            </a:r>
          </a:p>
          <a:p>
            <a:pPr marL="811213" lvl="2" eaLnBrk="1" hangingPunct="1">
              <a:buFont typeface="Arial" pitchFamily="34" charset="0"/>
              <a:buChar char="•"/>
              <a:tabLst>
                <a:tab pos="811213" algn="l"/>
              </a:tabLst>
              <a:defRPr/>
            </a:pPr>
            <a:r>
              <a:rPr lang="en-AU" sz="2000" dirty="0">
                <a:solidFill>
                  <a:srgbClr val="FF0000"/>
                </a:solidFill>
              </a:rPr>
              <a:t>Key differences</a:t>
            </a:r>
          </a:p>
          <a:p>
            <a:pPr marL="982663" lvl="3" indent="-182563" eaLnBrk="1" hangingPunct="1">
              <a:tabLst>
                <a:tab pos="982663" algn="l"/>
              </a:tabLst>
              <a:defRPr/>
            </a:pPr>
            <a:r>
              <a:rPr lang="en-AU" sz="1600" dirty="0">
                <a:solidFill>
                  <a:srgbClr val="FF0000"/>
                </a:solidFill>
              </a:rPr>
              <a:t>expanded definition of water services, including non-drinking water services and </a:t>
            </a:r>
            <a:r>
              <a:rPr lang="en-AU" sz="1600" dirty="0" smtClean="0">
                <a:solidFill>
                  <a:srgbClr val="FF0000"/>
                </a:solidFill>
              </a:rPr>
              <a:t>rainwater</a:t>
            </a:r>
            <a:endParaRPr lang="en-AU" sz="1600" dirty="0">
              <a:solidFill>
                <a:srgbClr val="FF0000"/>
              </a:solidFill>
            </a:endParaRPr>
          </a:p>
          <a:p>
            <a:pPr marL="982663" lvl="3" indent="-182563" eaLnBrk="1" hangingPunct="1">
              <a:tabLst>
                <a:tab pos="982663" algn="l"/>
              </a:tabLst>
              <a:defRPr/>
            </a:pPr>
            <a:r>
              <a:rPr lang="en-AU" sz="1600" dirty="0" smtClean="0">
                <a:solidFill>
                  <a:srgbClr val="FF0000"/>
                </a:solidFill>
              </a:rPr>
              <a:t>plumbing </a:t>
            </a:r>
            <a:r>
              <a:rPr lang="en-AU" sz="1600" dirty="0">
                <a:solidFill>
                  <a:srgbClr val="FF0000"/>
                </a:solidFill>
              </a:rPr>
              <a:t>work commences at point of connection rather than metered </a:t>
            </a:r>
            <a:r>
              <a:rPr lang="en-AU" sz="1600" dirty="0" smtClean="0">
                <a:solidFill>
                  <a:srgbClr val="FF0000"/>
                </a:solidFill>
              </a:rPr>
              <a:t>assembly, and</a:t>
            </a:r>
          </a:p>
          <a:p>
            <a:pPr marL="982663" lvl="3" indent="-182563" eaLnBrk="1" hangingPunct="1">
              <a:tabLst>
                <a:tab pos="982663" algn="l"/>
              </a:tabLst>
              <a:defRPr/>
            </a:pPr>
            <a:r>
              <a:rPr lang="en-AU" sz="1600" dirty="0">
                <a:solidFill>
                  <a:srgbClr val="FF0000"/>
                </a:solidFill>
              </a:rPr>
              <a:t>s</a:t>
            </a:r>
            <a:r>
              <a:rPr lang="en-AU" sz="1600" dirty="0" smtClean="0">
                <a:solidFill>
                  <a:srgbClr val="FF0000"/>
                </a:solidFill>
              </a:rPr>
              <a:t>pecific </a:t>
            </a:r>
            <a:r>
              <a:rPr lang="en-AU" sz="1600" dirty="0">
                <a:solidFill>
                  <a:srgbClr val="FF0000"/>
                </a:solidFill>
              </a:rPr>
              <a:t>exclusions, including tap washers and showerheads.</a:t>
            </a:r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916113"/>
            <a:ext cx="8643938" cy="3673475"/>
          </a:xfrm>
        </p:spPr>
        <p:txBody>
          <a:bodyPr/>
          <a:lstStyle/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Drainage Work</a:t>
            </a:r>
          </a:p>
          <a:p>
            <a:pPr marL="1074738">
              <a:buFontTx/>
              <a:buNone/>
              <a:tabLst>
                <a:tab pos="1074738" algn="l"/>
              </a:tabLst>
              <a:defRPr/>
            </a:pPr>
            <a:r>
              <a:rPr lang="en-AU" sz="2400" i="1" dirty="0" smtClean="0">
                <a:solidFill>
                  <a:srgbClr val="000000"/>
                </a:solidFill>
              </a:rPr>
              <a:t>	Installing</a:t>
            </a:r>
            <a:r>
              <a:rPr lang="en-AU" sz="2400" i="1" dirty="0">
                <a:solidFill>
                  <a:srgbClr val="000000"/>
                </a:solidFill>
              </a:rPr>
              <a:t>, replacing, repairing, altering, maintaining or testing a </a:t>
            </a:r>
            <a:r>
              <a:rPr lang="en-AU" sz="2400" i="1" dirty="0" smtClean="0">
                <a:solidFill>
                  <a:srgbClr val="000000"/>
                </a:solidFill>
              </a:rPr>
              <a:t>sanitary </a:t>
            </a:r>
            <a:r>
              <a:rPr lang="en-AU" sz="2400" i="1" dirty="0">
                <a:solidFill>
                  <a:srgbClr val="000000"/>
                </a:solidFill>
              </a:rPr>
              <a:t>drainage system.</a:t>
            </a:r>
          </a:p>
          <a:p>
            <a:pPr marL="1165225" lvl="3" indent="0">
              <a:buFontTx/>
              <a:buNone/>
              <a:defRPr/>
            </a:pPr>
            <a:endParaRPr lang="en-AU" dirty="0">
              <a:solidFill>
                <a:srgbClr val="000000"/>
              </a:solidFill>
            </a:endParaRPr>
          </a:p>
          <a:p>
            <a:pPr marL="1074738" lvl="3" indent="-263525">
              <a:buFont typeface="Arial" pitchFamily="34" charset="0"/>
              <a:buChar char="•"/>
              <a:defRPr/>
            </a:pPr>
            <a:r>
              <a:rPr lang="en-AU" sz="2400" dirty="0" smtClean="0">
                <a:solidFill>
                  <a:srgbClr val="000000"/>
                </a:solidFill>
              </a:rPr>
              <a:t>Drainage </a:t>
            </a:r>
            <a:r>
              <a:rPr lang="en-AU" sz="2400" dirty="0">
                <a:solidFill>
                  <a:srgbClr val="000000"/>
                </a:solidFill>
              </a:rPr>
              <a:t>work </a:t>
            </a:r>
            <a:r>
              <a:rPr lang="en-AU" sz="2400" b="1" i="1" dirty="0">
                <a:solidFill>
                  <a:srgbClr val="000000"/>
                </a:solidFill>
              </a:rPr>
              <a:t>does not </a:t>
            </a:r>
            <a:r>
              <a:rPr lang="en-AU" sz="2400" b="1" i="1" dirty="0" smtClean="0">
                <a:solidFill>
                  <a:srgbClr val="000000"/>
                </a:solidFill>
              </a:rPr>
              <a:t>include:</a:t>
            </a:r>
          </a:p>
          <a:p>
            <a:pPr marL="1349375">
              <a:buFont typeface="Arial" pitchFamily="34" charset="0"/>
              <a:buChar char="–"/>
              <a:tabLst>
                <a:tab pos="134937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incidental </a:t>
            </a:r>
            <a:r>
              <a:rPr lang="en-AU" sz="2000" dirty="0">
                <a:solidFill>
                  <a:srgbClr val="000000"/>
                </a:solidFill>
              </a:rPr>
              <a:t>work related to, and reasonably necessary for </a:t>
            </a:r>
            <a:r>
              <a:rPr lang="en-AU" sz="2000" dirty="0" smtClean="0">
                <a:solidFill>
                  <a:srgbClr val="000000"/>
                </a:solidFill>
              </a:rPr>
              <a:t>undertaking</a:t>
            </a:r>
            <a:r>
              <a:rPr lang="en-AU" sz="2000" dirty="0">
                <a:solidFill>
                  <a:srgbClr val="000000"/>
                </a:solidFill>
              </a:rPr>
              <a:t>, the work described above, for example, </a:t>
            </a:r>
            <a:r>
              <a:rPr lang="en-AU" sz="2000" dirty="0" smtClean="0">
                <a:solidFill>
                  <a:srgbClr val="000000"/>
                </a:solidFill>
              </a:rPr>
              <a:t>the excavation </a:t>
            </a:r>
            <a:r>
              <a:rPr lang="en-AU" sz="2000" dirty="0">
                <a:solidFill>
                  <a:srgbClr val="000000"/>
                </a:solidFill>
              </a:rPr>
              <a:t>or backfilling of trenches.</a:t>
            </a:r>
          </a:p>
        </p:txBody>
      </p:sp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844675"/>
            <a:ext cx="8643938" cy="3671888"/>
          </a:xfrm>
        </p:spPr>
        <p:txBody>
          <a:bodyPr/>
          <a:lstStyle/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Mechanical Services Work</a:t>
            </a:r>
          </a:p>
          <a:p>
            <a:pPr marL="1074738" indent="-1074738">
              <a:buFontTx/>
              <a:buNone/>
              <a:defRPr/>
            </a:pPr>
            <a:r>
              <a:rPr lang="en-AU" sz="2000" i="1" dirty="0" smtClean="0">
                <a:solidFill>
                  <a:srgbClr val="000000"/>
                </a:solidFill>
              </a:rPr>
              <a:t>	</a:t>
            </a:r>
            <a:r>
              <a:rPr lang="en-AU" sz="2400" i="1" dirty="0" smtClean="0">
                <a:solidFill>
                  <a:srgbClr val="000000"/>
                </a:solidFill>
              </a:rPr>
              <a:t>Installing</a:t>
            </a:r>
            <a:r>
              <a:rPr lang="en-AU" sz="2400" i="1" dirty="0">
                <a:solidFill>
                  <a:srgbClr val="000000"/>
                </a:solidFill>
              </a:rPr>
              <a:t>, replacing, repairing, altering, maintaining, or testing a mechanical services system; </a:t>
            </a:r>
            <a:r>
              <a:rPr lang="en-AU" sz="2400" i="1" dirty="0" smtClean="0">
                <a:solidFill>
                  <a:srgbClr val="000000"/>
                </a:solidFill>
              </a:rPr>
              <a:t>and</a:t>
            </a:r>
          </a:p>
          <a:p>
            <a:pPr marL="0" indent="1074738">
              <a:buFontTx/>
              <a:buNone/>
              <a:defRPr/>
            </a:pPr>
            <a:endParaRPr lang="en-AU" sz="2000" i="1" dirty="0">
              <a:solidFill>
                <a:srgbClr val="000000"/>
              </a:solidFill>
            </a:endParaRPr>
          </a:p>
          <a:p>
            <a:pPr marL="1165225" indent="-273050">
              <a:buFont typeface="Arial" pitchFamily="34" charset="0"/>
              <a:buChar char="–"/>
              <a:tabLst>
                <a:tab pos="11652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in </a:t>
            </a:r>
            <a:r>
              <a:rPr lang="en-AU" sz="2000" dirty="0">
                <a:solidFill>
                  <a:srgbClr val="000000"/>
                </a:solidFill>
              </a:rPr>
              <a:t>relation to a cooling tower, includes installing </a:t>
            </a:r>
            <a:r>
              <a:rPr lang="en-AU" sz="2000" dirty="0" smtClean="0">
                <a:solidFill>
                  <a:srgbClr val="000000"/>
                </a:solidFill>
              </a:rPr>
              <a:t>replacing, repairing</a:t>
            </a:r>
            <a:r>
              <a:rPr lang="en-AU" sz="2000" dirty="0">
                <a:solidFill>
                  <a:srgbClr val="000000"/>
                </a:solidFill>
              </a:rPr>
              <a:t>, altering, maintaining or testing a water pipe, valve, </a:t>
            </a:r>
            <a:r>
              <a:rPr lang="en-AU" sz="2000" dirty="0" smtClean="0">
                <a:solidFill>
                  <a:srgbClr val="000000"/>
                </a:solidFill>
              </a:rPr>
              <a:t>pump</a:t>
            </a:r>
            <a:r>
              <a:rPr lang="en-AU" sz="2000" dirty="0">
                <a:solidFill>
                  <a:srgbClr val="000000"/>
                </a:solidFill>
              </a:rPr>
              <a:t>, automated dosing device, automated bleeding device </a:t>
            </a:r>
            <a:r>
              <a:rPr lang="en-AU" sz="2000" dirty="0" smtClean="0">
                <a:solidFill>
                  <a:srgbClr val="000000"/>
                </a:solidFill>
              </a:rPr>
              <a:t>or any </a:t>
            </a:r>
            <a:r>
              <a:rPr lang="en-AU" sz="2000" dirty="0">
                <a:solidFill>
                  <a:srgbClr val="000000"/>
                </a:solidFill>
              </a:rPr>
              <a:t>other mechanical component that affects the cooling </a:t>
            </a:r>
            <a:r>
              <a:rPr lang="en-AU" sz="2000" dirty="0" smtClean="0">
                <a:solidFill>
                  <a:srgbClr val="000000"/>
                </a:solidFill>
              </a:rPr>
              <a:t>tower’s cooling </a:t>
            </a:r>
            <a:r>
              <a:rPr lang="en-AU" sz="2000" dirty="0">
                <a:solidFill>
                  <a:srgbClr val="000000"/>
                </a:solidFill>
              </a:rPr>
              <a:t>water flow rate or disposal of waste water from </a:t>
            </a:r>
            <a:r>
              <a:rPr lang="en-AU" sz="2000" dirty="0" smtClean="0">
                <a:solidFill>
                  <a:srgbClr val="000000"/>
                </a:solidFill>
              </a:rPr>
              <a:t>the cooling </a:t>
            </a:r>
            <a:r>
              <a:rPr lang="en-AU" sz="2000" dirty="0">
                <a:solidFill>
                  <a:srgbClr val="000000"/>
                </a:solidFill>
              </a:rPr>
              <a:t>tower.</a:t>
            </a:r>
          </a:p>
          <a:p>
            <a:pPr>
              <a:buFontTx/>
              <a:buNone/>
              <a:defRPr/>
            </a:pPr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AU" sz="1300" dirty="0">
              <a:solidFill>
                <a:srgbClr val="000000"/>
              </a:solidFill>
            </a:endParaRPr>
          </a:p>
        </p:txBody>
      </p:sp>
      <p:pic>
        <p:nvPicPr>
          <p:cNvPr id="3789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811213" indent="263525">
              <a:tabLst>
                <a:tab pos="1074738" algn="l"/>
              </a:tabLst>
              <a:defRPr/>
            </a:pPr>
            <a:r>
              <a:rPr lang="en-AU" sz="2400" dirty="0">
                <a:solidFill>
                  <a:srgbClr val="000000"/>
                </a:solidFill>
              </a:rPr>
              <a:t>Mechanical services work </a:t>
            </a:r>
            <a:r>
              <a:rPr lang="en-AU" sz="2400" b="1" i="1" dirty="0">
                <a:solidFill>
                  <a:srgbClr val="000000"/>
                </a:solidFill>
              </a:rPr>
              <a:t>does not include</a:t>
            </a:r>
            <a:r>
              <a:rPr lang="en-AU" sz="2400" dirty="0">
                <a:solidFill>
                  <a:srgbClr val="000000"/>
                </a:solidFill>
              </a:rPr>
              <a:t>:</a:t>
            </a: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incidental </a:t>
            </a:r>
            <a:r>
              <a:rPr lang="en-AU" sz="2000" dirty="0">
                <a:solidFill>
                  <a:srgbClr val="000000"/>
                </a:solidFill>
              </a:rPr>
              <a:t>work related to and reasonably necessary </a:t>
            </a:r>
            <a:r>
              <a:rPr lang="en-AU" sz="2000" dirty="0" smtClean="0">
                <a:solidFill>
                  <a:srgbClr val="000000"/>
                </a:solidFill>
              </a:rPr>
              <a:t>for undertaking </a:t>
            </a:r>
            <a:r>
              <a:rPr lang="en-AU" sz="2000" dirty="0">
                <a:solidFill>
                  <a:srgbClr val="000000"/>
                </a:solidFill>
              </a:rPr>
              <a:t>the work referred above </a:t>
            </a:r>
            <a:r>
              <a:rPr lang="en-AU" sz="2000" dirty="0" smtClean="0">
                <a:solidFill>
                  <a:srgbClr val="000000"/>
                </a:solidFill>
              </a:rPr>
              <a:t>or;</a:t>
            </a:r>
            <a:endParaRPr lang="en-AU" sz="2000" dirty="0">
              <a:solidFill>
                <a:srgbClr val="000000"/>
              </a:solidFill>
            </a:endParaRP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work </a:t>
            </a:r>
            <a:r>
              <a:rPr lang="en-AU" sz="2000" dirty="0">
                <a:solidFill>
                  <a:srgbClr val="000000"/>
                </a:solidFill>
              </a:rPr>
              <a:t>related to the treatment of water used in a </a:t>
            </a:r>
            <a:r>
              <a:rPr lang="en-AU" sz="2000" dirty="0" smtClean="0">
                <a:solidFill>
                  <a:srgbClr val="000000"/>
                </a:solidFill>
              </a:rPr>
              <a:t>cooling tower; </a:t>
            </a:r>
            <a:endParaRPr lang="en-AU" sz="2000" dirty="0">
              <a:solidFill>
                <a:srgbClr val="000000"/>
              </a:solidFill>
            </a:endParaRP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work </a:t>
            </a:r>
            <a:r>
              <a:rPr lang="en-AU" sz="2000" dirty="0">
                <a:solidFill>
                  <a:srgbClr val="000000"/>
                </a:solidFill>
              </a:rPr>
              <a:t>on the cooling tower drift </a:t>
            </a:r>
            <a:r>
              <a:rPr lang="en-AU" sz="2000" dirty="0" smtClean="0">
                <a:solidFill>
                  <a:srgbClr val="000000"/>
                </a:solidFill>
              </a:rPr>
              <a:t>eliminator; </a:t>
            </a:r>
            <a:endParaRPr lang="en-AU" sz="2000" dirty="0">
              <a:solidFill>
                <a:srgbClr val="000000"/>
              </a:solidFill>
            </a:endParaRP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work </a:t>
            </a:r>
            <a:r>
              <a:rPr lang="en-AU" sz="2000" dirty="0">
                <a:solidFill>
                  <a:srgbClr val="000000"/>
                </a:solidFill>
              </a:rPr>
              <a:t>on refrigeration and air-conditioning </a:t>
            </a:r>
            <a:r>
              <a:rPr lang="en-AU" sz="2000" dirty="0" smtClean="0">
                <a:solidFill>
                  <a:srgbClr val="000000"/>
                </a:solidFill>
              </a:rPr>
              <a:t>equipment; </a:t>
            </a:r>
            <a:endParaRPr lang="en-AU" sz="2000" dirty="0">
              <a:solidFill>
                <a:srgbClr val="000000"/>
              </a:solidFill>
            </a:endParaRP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the </a:t>
            </a:r>
            <a:r>
              <a:rPr lang="en-AU" sz="2000" dirty="0">
                <a:solidFill>
                  <a:srgbClr val="000000"/>
                </a:solidFill>
              </a:rPr>
              <a:t>connection or disconnection of a mechanical </a:t>
            </a:r>
            <a:r>
              <a:rPr lang="en-AU" sz="2000" dirty="0" smtClean="0">
                <a:solidFill>
                  <a:srgbClr val="000000"/>
                </a:solidFill>
              </a:rPr>
              <a:t>services system </a:t>
            </a:r>
            <a:r>
              <a:rPr lang="en-AU" sz="2000" dirty="0">
                <a:solidFill>
                  <a:srgbClr val="000000"/>
                </a:solidFill>
              </a:rPr>
              <a:t>from a water supply, other than the disconnection </a:t>
            </a:r>
            <a:r>
              <a:rPr lang="en-AU" sz="2000" dirty="0" smtClean="0">
                <a:solidFill>
                  <a:srgbClr val="000000"/>
                </a:solidFill>
              </a:rPr>
              <a:t>of the </a:t>
            </a:r>
            <a:r>
              <a:rPr lang="en-AU" sz="2000" dirty="0">
                <a:solidFill>
                  <a:srgbClr val="000000"/>
                </a:solidFill>
              </a:rPr>
              <a:t>system from a water supply at an isolating valve </a:t>
            </a:r>
            <a:r>
              <a:rPr lang="en-AU" sz="2000" dirty="0" smtClean="0">
                <a:solidFill>
                  <a:srgbClr val="000000"/>
                </a:solidFill>
              </a:rPr>
              <a:t>adjacent to </a:t>
            </a:r>
            <a:r>
              <a:rPr lang="en-AU" sz="2000" dirty="0">
                <a:solidFill>
                  <a:srgbClr val="000000"/>
                </a:solidFill>
              </a:rPr>
              <a:t>a mechanical component of the </a:t>
            </a:r>
            <a:r>
              <a:rPr lang="en-AU" sz="2000" dirty="0" smtClean="0">
                <a:solidFill>
                  <a:srgbClr val="000000"/>
                </a:solidFill>
              </a:rPr>
              <a:t>system; or </a:t>
            </a:r>
            <a:endParaRPr lang="en-AU" sz="2000" dirty="0">
              <a:solidFill>
                <a:srgbClr val="000000"/>
              </a:solidFill>
            </a:endParaRPr>
          </a:p>
          <a:p>
            <a:pPr marL="1520825">
              <a:buFont typeface="Arial" pitchFamily="34" charset="0"/>
              <a:buChar char="–"/>
              <a:tabLst>
                <a:tab pos="1520825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work </a:t>
            </a:r>
            <a:r>
              <a:rPr lang="en-AU" sz="2000" dirty="0">
                <a:solidFill>
                  <a:srgbClr val="000000"/>
                </a:solidFill>
              </a:rPr>
              <a:t>on ducts</a:t>
            </a:r>
            <a:r>
              <a:rPr lang="en-AU" sz="2000" dirty="0" smtClean="0">
                <a:solidFill>
                  <a:srgbClr val="000000"/>
                </a:solidFill>
              </a:rPr>
              <a:t>.</a:t>
            </a:r>
            <a:endParaRPr lang="en-AU" sz="2000" dirty="0">
              <a:solidFill>
                <a:srgbClr val="000000"/>
              </a:solidFill>
            </a:endParaRPr>
          </a:p>
        </p:txBody>
      </p:sp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9750" y="1916113"/>
            <a:ext cx="8389938" cy="3889375"/>
          </a:xfrm>
        </p:spPr>
        <p:txBody>
          <a:bodyPr/>
          <a:lstStyle/>
          <a:p>
            <a:pPr marL="536575" indent="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Fire Protection Work</a:t>
            </a:r>
          </a:p>
          <a:p>
            <a:pPr marL="1074738" indent="3175">
              <a:buFontTx/>
              <a:buNone/>
              <a:tabLst>
                <a:tab pos="1074738" algn="l"/>
              </a:tabLst>
              <a:defRPr/>
            </a:pPr>
            <a:r>
              <a:rPr lang="en-AU" sz="2400" i="1" dirty="0" smtClean="0">
                <a:solidFill>
                  <a:srgbClr val="000000"/>
                </a:solidFill>
              </a:rPr>
              <a:t>Installing</a:t>
            </a:r>
            <a:r>
              <a:rPr lang="en-AU" sz="2400" i="1" dirty="0">
                <a:solidFill>
                  <a:srgbClr val="000000"/>
                </a:solidFill>
              </a:rPr>
              <a:t>, replacing, repairing, altering, maintaining, </a:t>
            </a:r>
            <a:r>
              <a:rPr lang="en-AU" sz="2400" i="1" dirty="0" smtClean="0">
                <a:solidFill>
                  <a:srgbClr val="000000"/>
                </a:solidFill>
              </a:rPr>
              <a:t>inspecting</a:t>
            </a:r>
            <a:r>
              <a:rPr lang="en-AU" sz="2400" i="1" dirty="0">
                <a:solidFill>
                  <a:srgbClr val="000000"/>
                </a:solidFill>
              </a:rPr>
              <a:t>, commissioning or inspecting and testing </a:t>
            </a:r>
            <a:r>
              <a:rPr lang="en-AU" sz="2400" i="1" dirty="0" smtClean="0">
                <a:solidFill>
                  <a:srgbClr val="000000"/>
                </a:solidFill>
              </a:rPr>
              <a:t>a </a:t>
            </a:r>
            <a:r>
              <a:rPr lang="en-AU" sz="2400" i="1" dirty="0">
                <a:solidFill>
                  <a:srgbClr val="000000"/>
                </a:solidFill>
              </a:rPr>
              <a:t>fire protection service that is connected to a water </a:t>
            </a:r>
            <a:r>
              <a:rPr lang="en-AU" sz="2400" i="1" dirty="0" smtClean="0">
                <a:solidFill>
                  <a:srgbClr val="000000"/>
                </a:solidFill>
              </a:rPr>
              <a:t>service</a:t>
            </a:r>
            <a:r>
              <a:rPr lang="en-AU" sz="2400" i="1" dirty="0">
                <a:solidFill>
                  <a:srgbClr val="000000"/>
                </a:solidFill>
              </a:rPr>
              <a:t>.</a:t>
            </a:r>
          </a:p>
          <a:p>
            <a:pPr marL="0" indent="3175">
              <a:buFontTx/>
              <a:buNone/>
              <a:defRPr/>
            </a:pPr>
            <a:endParaRPr lang="en-AU" sz="2000" dirty="0">
              <a:solidFill>
                <a:srgbClr val="000000"/>
              </a:solidFill>
            </a:endParaRPr>
          </a:p>
          <a:p>
            <a:pPr marL="1074738" indent="-354013">
              <a:defRPr/>
            </a:pPr>
            <a:r>
              <a:rPr lang="en-AU" sz="2400" dirty="0" smtClean="0">
                <a:solidFill>
                  <a:srgbClr val="000000"/>
                </a:solidFill>
              </a:rPr>
              <a:t>Fire </a:t>
            </a:r>
            <a:r>
              <a:rPr lang="en-AU" sz="2400" dirty="0">
                <a:solidFill>
                  <a:srgbClr val="000000"/>
                </a:solidFill>
              </a:rPr>
              <a:t>protection work </a:t>
            </a:r>
            <a:r>
              <a:rPr lang="en-AU" sz="2400" b="1" i="1" dirty="0">
                <a:solidFill>
                  <a:srgbClr val="000000"/>
                </a:solidFill>
              </a:rPr>
              <a:t>does not </a:t>
            </a:r>
            <a:r>
              <a:rPr lang="en-AU" sz="2400" b="1" i="1" dirty="0" smtClean="0">
                <a:solidFill>
                  <a:srgbClr val="000000"/>
                </a:solidFill>
              </a:rPr>
              <a:t>include:</a:t>
            </a:r>
          </a:p>
          <a:p>
            <a:pPr marL="1349375" lvl="1" indent="-274638"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incidental </a:t>
            </a:r>
            <a:r>
              <a:rPr lang="en-AU" sz="2000" dirty="0">
                <a:solidFill>
                  <a:srgbClr val="000000"/>
                </a:solidFill>
              </a:rPr>
              <a:t>work related to, and reasonably necessary for undertaking, the work described above.</a:t>
            </a:r>
          </a:p>
          <a:p>
            <a:pPr>
              <a:buFontTx/>
              <a:buNone/>
              <a:defRPr/>
            </a:pPr>
            <a:endParaRPr lang="en-AU" sz="1300" dirty="0">
              <a:solidFill>
                <a:srgbClr val="000000"/>
              </a:solidFill>
            </a:endParaRPr>
          </a:p>
        </p:txBody>
      </p:sp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844675"/>
            <a:ext cx="8643938" cy="3455988"/>
          </a:xfrm>
        </p:spPr>
        <p:txBody>
          <a:bodyPr/>
          <a:lstStyle/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Restricted Plumber – (Disconnect/Reconnect) Work</a:t>
            </a:r>
          </a:p>
          <a:p>
            <a:pPr marL="1074738" indent="0">
              <a:buFontTx/>
              <a:buNone/>
              <a:tabLst>
                <a:tab pos="1074738" algn="l"/>
              </a:tabLst>
              <a:defRPr/>
            </a:pPr>
            <a:r>
              <a:rPr lang="en-AU" sz="2000" i="1" dirty="0" smtClean="0">
                <a:solidFill>
                  <a:srgbClr val="000000"/>
                </a:solidFill>
              </a:rPr>
              <a:t>Disconnecting</a:t>
            </a:r>
            <a:r>
              <a:rPr lang="en-AU" sz="2000" i="1" dirty="0">
                <a:solidFill>
                  <a:srgbClr val="000000"/>
                </a:solidFill>
              </a:rPr>
              <a:t>, removing, or replacing of a residential hot water </a:t>
            </a:r>
            <a:r>
              <a:rPr lang="en-AU" sz="2000" i="1" dirty="0" smtClean="0">
                <a:solidFill>
                  <a:srgbClr val="000000"/>
                </a:solidFill>
              </a:rPr>
              <a:t>heater </a:t>
            </a:r>
            <a:r>
              <a:rPr lang="en-AU" sz="2000" i="1" dirty="0">
                <a:solidFill>
                  <a:srgbClr val="000000"/>
                </a:solidFill>
              </a:rPr>
              <a:t>including connecting or replacing any of the following </a:t>
            </a:r>
            <a:r>
              <a:rPr lang="en-AU" sz="2000" i="1" dirty="0" smtClean="0">
                <a:solidFill>
                  <a:srgbClr val="000000"/>
                </a:solidFill>
              </a:rPr>
              <a:t>joints </a:t>
            </a:r>
            <a:r>
              <a:rPr lang="en-AU" sz="2000" i="1" dirty="0">
                <a:solidFill>
                  <a:srgbClr val="000000"/>
                </a:solidFill>
              </a:rPr>
              <a:t>or valves with a joint or valve of the same or similar type: </a:t>
            </a:r>
          </a:p>
          <a:p>
            <a:pPr marL="1439863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a </a:t>
            </a:r>
            <a:r>
              <a:rPr lang="en-AU" sz="2000" dirty="0">
                <a:solidFill>
                  <a:srgbClr val="000000"/>
                </a:solidFill>
              </a:rPr>
              <a:t>compression union </a:t>
            </a:r>
          </a:p>
          <a:p>
            <a:pPr marL="1439863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a </a:t>
            </a:r>
            <a:r>
              <a:rPr lang="en-AU" sz="2000" dirty="0">
                <a:solidFill>
                  <a:srgbClr val="000000"/>
                </a:solidFill>
              </a:rPr>
              <a:t>temperature/pressure relief valve</a:t>
            </a:r>
          </a:p>
          <a:p>
            <a:pPr marL="1439863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an </a:t>
            </a:r>
            <a:r>
              <a:rPr lang="en-AU" sz="2000" dirty="0">
                <a:solidFill>
                  <a:srgbClr val="000000"/>
                </a:solidFill>
              </a:rPr>
              <a:t>expansion control valve. </a:t>
            </a:r>
          </a:p>
          <a:p>
            <a:pPr>
              <a:buFontTx/>
              <a:buNone/>
              <a:defRPr/>
            </a:pPr>
            <a:endParaRPr lang="en-AU" sz="2000" dirty="0">
              <a:solidFill>
                <a:srgbClr val="000000"/>
              </a:solidFill>
            </a:endParaRPr>
          </a:p>
        </p:txBody>
      </p:sp>
      <p:pic>
        <p:nvPicPr>
          <p:cNvPr id="440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3744913"/>
          </a:xfrm>
        </p:spPr>
        <p:txBody>
          <a:bodyPr/>
          <a:lstStyle/>
          <a:p>
            <a:pPr marL="1074738" indent="-182563">
              <a:buFont typeface="Arial" pitchFamily="34" charset="0"/>
              <a:buChar char="•"/>
              <a:tabLst>
                <a:tab pos="1074738" algn="l"/>
              </a:tabLst>
              <a:defRPr/>
            </a:pPr>
            <a:r>
              <a:rPr lang="en-AU" sz="2400" dirty="0">
                <a:solidFill>
                  <a:srgbClr val="000000"/>
                </a:solidFill>
              </a:rPr>
              <a:t>Disconnect/reconnect work </a:t>
            </a:r>
            <a:r>
              <a:rPr lang="en-AU" sz="2400" b="1" i="1" dirty="0">
                <a:solidFill>
                  <a:srgbClr val="000000"/>
                </a:solidFill>
              </a:rPr>
              <a:t>does not include</a:t>
            </a:r>
            <a:r>
              <a:rPr lang="en-AU" sz="2400" b="1" dirty="0">
                <a:solidFill>
                  <a:srgbClr val="000000"/>
                </a:solidFill>
              </a:rPr>
              <a:t> </a:t>
            </a:r>
            <a:r>
              <a:rPr lang="en-AU" sz="2400" dirty="0">
                <a:solidFill>
                  <a:srgbClr val="000000"/>
                </a:solidFill>
              </a:rPr>
              <a:t>the </a:t>
            </a:r>
            <a:r>
              <a:rPr lang="en-AU" sz="2400" dirty="0" smtClean="0">
                <a:solidFill>
                  <a:srgbClr val="000000"/>
                </a:solidFill>
              </a:rPr>
              <a:t>work referred </a:t>
            </a:r>
            <a:r>
              <a:rPr lang="en-AU" sz="2400" dirty="0">
                <a:solidFill>
                  <a:srgbClr val="000000"/>
                </a:solidFill>
              </a:rPr>
              <a:t>to above if:</a:t>
            </a:r>
          </a:p>
          <a:p>
            <a:pPr marL="1438275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the </a:t>
            </a:r>
            <a:r>
              <a:rPr lang="en-AU" sz="2000" dirty="0">
                <a:solidFill>
                  <a:srgbClr val="000000"/>
                </a:solidFill>
              </a:rPr>
              <a:t>work involves a change to the existing pipes or valves for </a:t>
            </a:r>
            <a:r>
              <a:rPr lang="en-AU" sz="2000" dirty="0" smtClean="0">
                <a:solidFill>
                  <a:srgbClr val="000000"/>
                </a:solidFill>
              </a:rPr>
              <a:t>the </a:t>
            </a:r>
            <a:r>
              <a:rPr lang="en-AU" sz="2000" dirty="0">
                <a:solidFill>
                  <a:srgbClr val="000000"/>
                </a:solidFill>
              </a:rPr>
              <a:t>hot water </a:t>
            </a:r>
            <a:r>
              <a:rPr lang="en-AU" sz="2000" dirty="0" smtClean="0">
                <a:solidFill>
                  <a:srgbClr val="000000"/>
                </a:solidFill>
              </a:rPr>
              <a:t>heater;</a:t>
            </a:r>
          </a:p>
          <a:p>
            <a:pPr marL="1438275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the </a:t>
            </a:r>
            <a:r>
              <a:rPr lang="en-AU" sz="2000" dirty="0">
                <a:solidFill>
                  <a:srgbClr val="000000"/>
                </a:solidFill>
              </a:rPr>
              <a:t>overflow pipe connected to the temperature and </a:t>
            </a:r>
            <a:r>
              <a:rPr lang="en-AU" sz="2000" dirty="0" smtClean="0">
                <a:solidFill>
                  <a:srgbClr val="000000"/>
                </a:solidFill>
              </a:rPr>
              <a:t>pressure relief </a:t>
            </a:r>
            <a:r>
              <a:rPr lang="en-AU" sz="2000" dirty="0">
                <a:solidFill>
                  <a:srgbClr val="000000"/>
                </a:solidFill>
              </a:rPr>
              <a:t>valve for the hot water heater does not comply with </a:t>
            </a:r>
            <a:r>
              <a:rPr lang="en-AU" sz="2000" dirty="0" smtClean="0">
                <a:solidFill>
                  <a:srgbClr val="000000"/>
                </a:solidFill>
              </a:rPr>
              <a:t>the National </a:t>
            </a:r>
            <a:r>
              <a:rPr lang="en-AU" sz="2000" dirty="0">
                <a:solidFill>
                  <a:srgbClr val="000000"/>
                </a:solidFill>
              </a:rPr>
              <a:t>Construction Code (Volume 3</a:t>
            </a:r>
            <a:r>
              <a:rPr lang="en-AU" sz="2000" dirty="0" smtClean="0">
                <a:solidFill>
                  <a:srgbClr val="000000"/>
                </a:solidFill>
              </a:rPr>
              <a:t>); or</a:t>
            </a:r>
          </a:p>
          <a:p>
            <a:pPr marL="1438275">
              <a:buFont typeface="Arial" pitchFamily="34" charset="0"/>
              <a:buChar char="–"/>
              <a:tabLst>
                <a:tab pos="1439863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the </a:t>
            </a:r>
            <a:r>
              <a:rPr lang="en-AU" sz="2000" dirty="0">
                <a:solidFill>
                  <a:srgbClr val="000000"/>
                </a:solidFill>
              </a:rPr>
              <a:t>work involves the use of a flexible hose connection.</a:t>
            </a:r>
            <a:endParaRPr lang="en-AU" sz="2000" u="sng" dirty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AU" sz="20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AU" dirty="0"/>
          </a:p>
        </p:txBody>
      </p:sp>
      <p:pic>
        <p:nvPicPr>
          <p:cNvPr id="4608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844675"/>
            <a:ext cx="8643938" cy="3455988"/>
          </a:xfrm>
        </p:spPr>
        <p:txBody>
          <a:bodyPr/>
          <a:lstStyle/>
          <a:p>
            <a:pPr marL="536575" indent="0">
              <a:buClr>
                <a:srgbClr val="3D4D59"/>
              </a:buClr>
              <a:buFontTx/>
              <a:buNone/>
              <a:defRPr/>
            </a:pPr>
            <a:r>
              <a:rPr lang="en-AU" sz="2400" b="1" dirty="0" smtClean="0">
                <a:solidFill>
                  <a:srgbClr val="3D4D59"/>
                </a:solidFill>
              </a:rPr>
              <a:t>Endorsements</a:t>
            </a:r>
          </a:p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 smtClean="0">
                <a:solidFill>
                  <a:srgbClr val="3D4D59"/>
                </a:solidFill>
              </a:rPr>
              <a:t>Backflow </a:t>
            </a:r>
            <a:r>
              <a:rPr lang="en-AU" sz="2400" b="1" dirty="0">
                <a:solidFill>
                  <a:srgbClr val="3D4D59"/>
                </a:solidFill>
              </a:rPr>
              <a:t>Prevention Work</a:t>
            </a:r>
          </a:p>
          <a:p>
            <a:pPr marL="0" indent="0">
              <a:buFontTx/>
              <a:buNone/>
              <a:tabLst>
                <a:tab pos="1074738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	Maintaining </a:t>
            </a:r>
            <a:r>
              <a:rPr lang="en-AU" sz="2000" dirty="0">
                <a:solidFill>
                  <a:srgbClr val="000000"/>
                </a:solidFill>
              </a:rPr>
              <a:t>and commissioning backflow prevention devices.</a:t>
            </a:r>
          </a:p>
          <a:p>
            <a:pPr marL="0" indent="0">
              <a:buFontTx/>
              <a:buNone/>
              <a:defRPr/>
            </a:pPr>
            <a:endParaRPr lang="en-AU" sz="1400" u="sng" dirty="0">
              <a:solidFill>
                <a:srgbClr val="000000"/>
              </a:solidFill>
            </a:endParaRPr>
          </a:p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Fire hydrant and hose reel work</a:t>
            </a:r>
          </a:p>
          <a:p>
            <a:pPr marL="0" indent="0">
              <a:buFontTx/>
              <a:buNone/>
              <a:tabLst>
                <a:tab pos="1074738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	Testing </a:t>
            </a:r>
            <a:r>
              <a:rPr lang="en-AU" sz="2000" dirty="0">
                <a:solidFill>
                  <a:srgbClr val="000000"/>
                </a:solidFill>
              </a:rPr>
              <a:t>and maintaining fire hydrant and hose reel installations.</a:t>
            </a:r>
          </a:p>
          <a:p>
            <a:pPr marL="0" indent="0">
              <a:buFontTx/>
              <a:buNone/>
              <a:defRPr/>
            </a:pPr>
            <a:endParaRPr lang="en-AU" sz="1400" dirty="0">
              <a:solidFill>
                <a:srgbClr val="000000"/>
              </a:solidFill>
            </a:endParaRPr>
          </a:p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dirty="0">
                <a:solidFill>
                  <a:srgbClr val="3D4D59"/>
                </a:solidFill>
              </a:rPr>
              <a:t>Thermostatic mixing valve work</a:t>
            </a:r>
          </a:p>
          <a:p>
            <a:pPr marL="0" indent="0">
              <a:buFontTx/>
              <a:buNone/>
              <a:tabLst>
                <a:tab pos="1074738" algn="l"/>
              </a:tabLst>
              <a:defRPr/>
            </a:pPr>
            <a:r>
              <a:rPr lang="en-AU" sz="2000" dirty="0" smtClean="0">
                <a:solidFill>
                  <a:srgbClr val="000000"/>
                </a:solidFill>
              </a:rPr>
              <a:t>	Commissioning </a:t>
            </a:r>
            <a:r>
              <a:rPr lang="en-AU" sz="2000" dirty="0">
                <a:solidFill>
                  <a:srgbClr val="000000"/>
                </a:solidFill>
              </a:rPr>
              <a:t>and maintaining thermostatic mixing valves.</a:t>
            </a:r>
          </a:p>
          <a:p>
            <a:pPr marL="0" indent="0">
              <a:buFontTx/>
              <a:buNone/>
              <a:defRPr/>
            </a:pPr>
            <a:endParaRPr lang="en-AU" sz="1400" dirty="0" smtClean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AU" sz="1300" dirty="0">
              <a:solidFill>
                <a:srgbClr val="000000"/>
              </a:solidFill>
            </a:endParaRPr>
          </a:p>
        </p:txBody>
      </p:sp>
      <p:pic>
        <p:nvPicPr>
          <p:cNvPr id="481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844675"/>
            <a:ext cx="8643938" cy="3097213"/>
          </a:xfrm>
        </p:spPr>
        <p:txBody>
          <a:bodyPr/>
          <a:lstStyle/>
          <a:p>
            <a:pPr marL="1074738" indent="-538163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3D4D59"/>
                </a:solidFill>
              </a:rPr>
              <a:t>Provisional </a:t>
            </a:r>
            <a:r>
              <a:rPr lang="en-US" sz="2400" b="1" dirty="0" smtClean="0">
                <a:solidFill>
                  <a:srgbClr val="3D4D59"/>
                </a:solidFill>
              </a:rPr>
              <a:t>Licenses</a:t>
            </a:r>
          </a:p>
          <a:p>
            <a:pPr marL="1257300" indent="-263525">
              <a:tabLst>
                <a:tab pos="1257300" algn="l"/>
              </a:tabLst>
              <a:defRPr/>
            </a:pPr>
            <a:r>
              <a:rPr lang="en-US" sz="2000" dirty="0" smtClean="0"/>
              <a:t>Under supervision only</a:t>
            </a:r>
          </a:p>
          <a:p>
            <a:pPr marL="1257300" lvl="2" indent="-263525" eaLnBrk="1" hangingPunct="1">
              <a:tabLst>
                <a:tab pos="1257300" algn="l"/>
              </a:tabLst>
              <a:defRPr/>
            </a:pPr>
            <a:r>
              <a:rPr lang="en-US" sz="2000" dirty="0" smtClean="0"/>
              <a:t>Time limited</a:t>
            </a:r>
          </a:p>
          <a:p>
            <a:pPr marL="1257300" lvl="2" indent="-263525" eaLnBrk="1" hangingPunct="1">
              <a:tabLst>
                <a:tab pos="1257300" algn="l"/>
              </a:tabLst>
              <a:defRPr/>
            </a:pPr>
            <a:r>
              <a:rPr lang="en-US" sz="2000" dirty="0" smtClean="0"/>
              <a:t>Offshore and onshore assessed migrants</a:t>
            </a:r>
          </a:p>
          <a:p>
            <a:pPr marL="1257300" lvl="2" indent="-263525" eaLnBrk="1" hangingPunct="1">
              <a:tabLst>
                <a:tab pos="1257300" algn="l"/>
              </a:tabLst>
              <a:defRPr/>
            </a:pPr>
            <a:r>
              <a:rPr lang="en-US" sz="2000" dirty="0" smtClean="0"/>
              <a:t>Not available at the contractor level</a:t>
            </a:r>
          </a:p>
          <a:p>
            <a:pPr marL="1074738" indent="-263525">
              <a:defRPr/>
            </a:pPr>
            <a:endParaRPr lang="en-AU" sz="1300" dirty="0">
              <a:solidFill>
                <a:srgbClr val="000000"/>
              </a:solidFill>
            </a:endParaRPr>
          </a:p>
        </p:txBody>
      </p:sp>
      <p:pic>
        <p:nvPicPr>
          <p:cNvPr id="501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2214563"/>
          <a:ext cx="7387183" cy="368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285"/>
                <a:gridCol w="955483"/>
                <a:gridCol w="955483"/>
                <a:gridCol w="1910966"/>
                <a:gridCol w="1910966"/>
              </a:tblGrid>
              <a:tr h="864081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WA- Current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Three Tier (Sub-Option</a:t>
                      </a:r>
                      <a:r>
                        <a:rPr lang="en-AU" baseline="0" dirty="0" smtClean="0"/>
                        <a:t> 1)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Three</a:t>
                      </a:r>
                      <a:r>
                        <a:rPr lang="en-AU" baseline="0" dirty="0" smtClean="0"/>
                        <a:t> Tier (Sub-Option2)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</a:tr>
              <a:tr h="88380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Water Services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170266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Sanitary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761898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Drainage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A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8" y="1622425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74738" indent="-628650">
              <a:spcBef>
                <a:spcPct val="20000"/>
              </a:spcBef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400" b="1" kern="0" dirty="0">
                <a:solidFill>
                  <a:srgbClr val="3D4D59"/>
                </a:solidFill>
                <a:latin typeface="+mn-lt"/>
              </a:rPr>
              <a:t>Cert IV units required for a full licence</a:t>
            </a:r>
          </a:p>
        </p:txBody>
      </p:sp>
      <p:pic>
        <p:nvPicPr>
          <p:cNvPr id="522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58775"/>
            <a:ext cx="7308850" cy="801688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Skills-based Eligibility Requirements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74738" lvl="1" indent="-628650">
              <a:spcBef>
                <a:spcPct val="20000"/>
              </a:spcBef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rgbClr val="3D4D59"/>
                </a:solidFill>
                <a:latin typeface="+mn-lt"/>
              </a:rPr>
              <a:t>Topics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Different Models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Licence Types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Skills-based Eligibility Requirements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Non Skills-based Eligibility Requirements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Licence Categories</a:t>
            </a:r>
          </a:p>
          <a:p>
            <a:pPr marL="1074738" lvl="1" indent="365125">
              <a:spcBef>
                <a:spcPct val="20000"/>
              </a:spcBef>
              <a:buFont typeface="+mj-lt"/>
              <a:buAutoNum type="arabicPeriod"/>
              <a:tabLst>
                <a:tab pos="811213" algn="l"/>
              </a:tabLst>
              <a:defRPr/>
            </a:pPr>
            <a:r>
              <a:rPr lang="en-US" sz="2400" kern="0" dirty="0">
                <a:latin typeface="+mn-lt"/>
              </a:rPr>
              <a:t>Transitional Arrangements</a:t>
            </a:r>
          </a:p>
          <a:p>
            <a:pPr algn="ctr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54375" y="404813"/>
            <a:ext cx="5868988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Today’s Presentation</a:t>
            </a:r>
            <a:endParaRPr lang="en-US" sz="28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t" hangingPunct="1"/>
            <a:endParaRPr lang="en-AU" sz="2400" b="1" smtClean="0"/>
          </a:p>
          <a:p>
            <a:pPr eaLnBrk="1" hangingPunct="1"/>
            <a:endParaRPr lang="en-US" sz="24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612900"/>
            <a:ext cx="91440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rgbClr val="3D4D59"/>
                </a:solidFill>
                <a:latin typeface="+mn-lt"/>
              </a:rPr>
              <a:t>Water Plumbing</a:t>
            </a:r>
          </a:p>
          <a:p>
            <a:pPr marL="446088">
              <a:spcBef>
                <a:spcPct val="20000"/>
              </a:spcBef>
              <a:buClr>
                <a:srgbClr val="3D4D59"/>
              </a:buClr>
              <a:defRPr/>
            </a:pPr>
            <a:r>
              <a:rPr lang="en-US" sz="2400" i="1" kern="0" dirty="0">
                <a:solidFill>
                  <a:srgbClr val="3D4D59"/>
                </a:solidFill>
                <a:latin typeface="+mn-lt"/>
              </a:rPr>
              <a:t>Common Units for Sub-Options 1 and 2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CPCPCM4001A Carry out work-based risk control processes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CPCPCM4002A Estimate and cost work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CPCPWT4011A Design and size heated and cold water services and systems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CPCSN4011A Design and size sanitary plumbing systems</a:t>
            </a:r>
          </a:p>
          <a:p>
            <a:pPr marL="446088">
              <a:spcBef>
                <a:spcPct val="20000"/>
              </a:spcBef>
              <a:buClr>
                <a:srgbClr val="3D4D59"/>
              </a:buClr>
              <a:defRPr/>
            </a:pPr>
            <a:r>
              <a:rPr lang="en-US" sz="2400" i="1" kern="0" dirty="0">
                <a:solidFill>
                  <a:srgbClr val="3D4D59"/>
                </a:solidFill>
                <a:latin typeface="+mn-lt"/>
              </a:rPr>
              <a:t>Sub-Option 1 Units Only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CPCCBC4012A Read and interpret plans and specifications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BSBOHS403B Identify hazards and assess OHS risks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CPCPWT4012A Commission and maintain backflow prevention devices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3D4D59"/>
                </a:solidFill>
                <a:latin typeface="+mn-lt"/>
              </a:rPr>
              <a:t>CPCPWT4013a Commission and maintain heated water temperature control devices</a:t>
            </a:r>
          </a:p>
          <a:p>
            <a:pPr marL="446088">
              <a:spcBef>
                <a:spcPct val="20000"/>
              </a:spcBef>
              <a:buClr>
                <a:srgbClr val="3D4D59"/>
              </a:buClr>
              <a:defRPr/>
            </a:pPr>
            <a:endParaRPr lang="en-US" sz="2400" kern="0" dirty="0">
              <a:solidFill>
                <a:srgbClr val="3D4D59"/>
              </a:solidFill>
              <a:latin typeface="+mn-lt"/>
            </a:endParaRP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endParaRPr lang="en-US" sz="2400" b="1" kern="0" dirty="0">
              <a:solidFill>
                <a:srgbClr val="3D4D59"/>
              </a:solidFill>
              <a:latin typeface="+mn-lt"/>
            </a:endParaRPr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58775"/>
            <a:ext cx="7308850" cy="801688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Skills-based Eligibility Requirements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t" hangingPunct="1"/>
            <a:endParaRPr lang="en-AU" sz="2400" b="1" smtClean="0"/>
          </a:p>
          <a:p>
            <a:pPr eaLnBrk="1" hangingPunct="1"/>
            <a:endParaRPr lang="en-US" sz="24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612900"/>
            <a:ext cx="91440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rgbClr val="3D4D59"/>
                </a:solidFill>
                <a:latin typeface="+mn-lt"/>
              </a:rPr>
              <a:t>Drainer</a:t>
            </a:r>
          </a:p>
          <a:p>
            <a:pPr marL="446088">
              <a:spcBef>
                <a:spcPct val="20000"/>
              </a:spcBef>
              <a:buClr>
                <a:srgbClr val="3D4D59"/>
              </a:buClr>
              <a:defRPr/>
            </a:pPr>
            <a:r>
              <a:rPr lang="en-US" sz="2400" i="1" kern="0" dirty="0">
                <a:solidFill>
                  <a:srgbClr val="3D4D59"/>
                </a:solidFill>
                <a:latin typeface="+mn-lt"/>
              </a:rPr>
              <a:t>Common Units for Sub-Options 1 and 2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CPCPCM4001A Carry out work-based risk control processes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CPCPCM4002A Estimate and cost work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CPCPDR4011A Design and size sanitary drainage systems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CPCPDR4012A Design and size </a:t>
            </a:r>
            <a:r>
              <a:rPr lang="en-US" sz="2200" kern="0" dirty="0" err="1">
                <a:solidFill>
                  <a:srgbClr val="3D4D59"/>
                </a:solidFill>
                <a:latin typeface="+mn-lt"/>
              </a:rPr>
              <a:t>stormwater</a:t>
            </a:r>
            <a:r>
              <a:rPr lang="en-US" sz="2200" kern="0" dirty="0">
                <a:solidFill>
                  <a:srgbClr val="3D4D59"/>
                </a:solidFill>
                <a:latin typeface="+mn-lt"/>
              </a:rPr>
              <a:t> drainage systems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CPCPDR4013A Design and size domestic treatment plant disposal </a:t>
            </a:r>
            <a:r>
              <a:rPr lang="en-US" sz="2100" kern="0" dirty="0">
                <a:solidFill>
                  <a:srgbClr val="3D4D59"/>
                </a:solidFill>
                <a:latin typeface="+mn-lt"/>
              </a:rPr>
              <a:t>systems</a:t>
            </a:r>
          </a:p>
          <a:p>
            <a:pPr marL="446088">
              <a:spcBef>
                <a:spcPct val="20000"/>
              </a:spcBef>
              <a:buClr>
                <a:srgbClr val="3D4D59"/>
              </a:buClr>
              <a:defRPr/>
            </a:pPr>
            <a:r>
              <a:rPr lang="en-US" sz="2400" i="1" kern="0" dirty="0">
                <a:solidFill>
                  <a:srgbClr val="3D4D59"/>
                </a:solidFill>
                <a:latin typeface="+mn-lt"/>
              </a:rPr>
              <a:t>Sub-Option 1 Units Only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CPCCBC4012A Read and interpret plans and specifications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r>
              <a:rPr lang="en-US" sz="2200" kern="0" dirty="0">
                <a:solidFill>
                  <a:srgbClr val="3D4D59"/>
                </a:solidFill>
                <a:latin typeface="+mn-lt"/>
              </a:rPr>
              <a:t>BSBOHS403B Identify hazards and assess OHS risks</a:t>
            </a:r>
          </a:p>
          <a:p>
            <a:pPr marL="788988" indent="-342900">
              <a:spcBef>
                <a:spcPct val="20000"/>
              </a:spcBef>
              <a:buClr>
                <a:srgbClr val="3D4D59"/>
              </a:buClr>
              <a:buFont typeface="Arial" pitchFamily="34" charset="0"/>
              <a:buChar char="•"/>
              <a:defRPr/>
            </a:pPr>
            <a:endParaRPr lang="en-US" sz="2400" b="1" kern="0" dirty="0">
              <a:solidFill>
                <a:srgbClr val="3D4D59"/>
              </a:solidFill>
              <a:latin typeface="+mn-lt"/>
            </a:endParaRPr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358775"/>
            <a:ext cx="7308850" cy="801688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Skills-based Eligibility Requirements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ontent Placeholder 3"/>
          <p:cNvGraphicFramePr>
            <a:graphicFrameLocks noGrp="1"/>
          </p:cNvGraphicFramePr>
          <p:nvPr/>
        </p:nvGraphicFramePr>
        <p:xfrm>
          <a:off x="827088" y="1773238"/>
          <a:ext cx="7416800" cy="4491038"/>
        </p:xfrm>
        <a:graphic>
          <a:graphicData uri="http://schemas.openxmlformats.org/drawingml/2006/table">
            <a:tbl>
              <a:tblPr/>
              <a:tblGrid>
                <a:gridCol w="2036762"/>
                <a:gridCol w="3436938"/>
                <a:gridCol w="19431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Personal Probity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Financial Probity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79999"/>
                      </a:srgbClr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Practitioner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Impact: 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Removes fit and proper test.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Failure to 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2528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Contractor (Individual)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Contractor (nominee of Body Corporate)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Criminal history relating to dishonesty or obligations under occupational health and safety law.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Matters relating to business conduct.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Failure to pay, bankruptcy,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7500">
                        <a:alpha val="3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8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85750"/>
            <a:ext cx="7516813" cy="714375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Non Skills-based Eligibility Requirements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1074738" lvl="1" indent="-617538" eaLnBrk="1" hangingPunct="1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3D4D59"/>
                </a:solidFill>
                <a:latin typeface="+mj-lt"/>
              </a:rPr>
              <a:t>Chapter 5 of RIS</a:t>
            </a:r>
          </a:p>
          <a:p>
            <a:pPr marL="1074738" lvl="2" indent="-263525" eaLnBrk="1" hangingPunct="1">
              <a:defRPr/>
            </a:pPr>
            <a:r>
              <a:rPr lang="en-US" sz="2000" dirty="0" smtClean="0"/>
              <a:t>Deeming of current licensees (principles)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No disadvantage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No additional training or testing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Jurisdictions not required to adopt additional licence categories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Some work no longer requires a licence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‘Best fit’ approach</a:t>
            </a:r>
          </a:p>
          <a:p>
            <a:pPr marL="1531938" lvl="3" indent="-263525" eaLnBrk="1" hangingPunct="1">
              <a:defRPr/>
            </a:pPr>
            <a:r>
              <a:rPr lang="en-US" sz="1600" dirty="0" smtClean="0"/>
              <a:t>Conditions remain</a:t>
            </a:r>
          </a:p>
          <a:p>
            <a:pPr marL="1074738" lvl="2" indent="-263525" eaLnBrk="1" hangingPunct="1">
              <a:defRPr/>
            </a:pPr>
            <a:r>
              <a:rPr lang="en-US" sz="2000" dirty="0" smtClean="0"/>
              <a:t>Pending conduct actions remain</a:t>
            </a:r>
          </a:p>
          <a:p>
            <a:pPr marL="1074738" lvl="1" indent="-263525" eaLnBrk="1" hangingPunct="1">
              <a:buClr>
                <a:srgbClr val="3D4D59"/>
              </a:buClr>
              <a:buFontTx/>
              <a:buNone/>
              <a:defRPr/>
            </a:pPr>
            <a:endParaRPr lang="en-US" sz="2400" dirty="0" smtClean="0"/>
          </a:p>
        </p:txBody>
      </p:sp>
      <p:pic>
        <p:nvPicPr>
          <p:cNvPr id="6041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75" y="404813"/>
            <a:ext cx="5868988" cy="647700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Transitional Arrangements</a:t>
            </a:r>
            <a:endParaRPr lang="en-US" sz="2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5750" y="1916113"/>
            <a:ext cx="8643938" cy="2952750"/>
          </a:xfrm>
        </p:spPr>
        <p:txBody>
          <a:bodyPr/>
          <a:lstStyle/>
          <a:p>
            <a:pPr marL="1074738" lvl="1" indent="-538163" eaLnBrk="1" hangingPunct="1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3D4D59"/>
                </a:solidFill>
                <a:latin typeface="+mj-lt"/>
              </a:rPr>
              <a:t>Compliance </a:t>
            </a:r>
            <a:r>
              <a:rPr lang="en-US" sz="2400" b="1" dirty="0">
                <a:solidFill>
                  <a:srgbClr val="3D4D59"/>
                </a:solidFill>
                <a:latin typeface="+mj-lt"/>
              </a:rPr>
              <a:t>Considerations</a:t>
            </a:r>
          </a:p>
          <a:p>
            <a:pPr marL="1074738" lvl="2" indent="-263525" eaLnBrk="1" hangingPunct="1">
              <a:defRPr/>
            </a:pPr>
            <a:r>
              <a:rPr lang="en-US" sz="2000" dirty="0" smtClean="0">
                <a:latin typeface="+mj-lt"/>
              </a:rPr>
              <a:t>Each jurisdiction retains responsibility for compliance,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e.g. self-certification framework in WA</a:t>
            </a:r>
          </a:p>
          <a:p>
            <a:pPr marL="1074738" lvl="2" indent="-263525" eaLnBrk="1" hangingPunct="1">
              <a:defRPr/>
            </a:pPr>
            <a:r>
              <a:rPr lang="en-US" sz="2000" dirty="0" smtClean="0">
                <a:latin typeface="+mj-lt"/>
              </a:rPr>
              <a:t>Licence penalties consistent</a:t>
            </a:r>
          </a:p>
          <a:p>
            <a:pPr marL="1074738" lvl="2" indent="-263525" eaLnBrk="1" hangingPunct="1">
              <a:defRPr/>
            </a:pPr>
            <a:r>
              <a:rPr lang="en-US" sz="2000" dirty="0" smtClean="0">
                <a:latin typeface="+mj-lt"/>
              </a:rPr>
              <a:t>Jurisdictional relevance</a:t>
            </a:r>
          </a:p>
          <a:p>
            <a:pPr marL="1074738" lvl="2" indent="-263525" eaLnBrk="1" hangingPunct="1">
              <a:defRPr/>
            </a:pPr>
            <a:r>
              <a:rPr lang="en-US" sz="2000" dirty="0" smtClean="0">
                <a:latin typeface="+mj-lt"/>
              </a:rPr>
              <a:t>Notification of standards and varied standards</a:t>
            </a:r>
          </a:p>
        </p:txBody>
      </p:sp>
      <p:pic>
        <p:nvPicPr>
          <p:cNvPr id="624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6394450" y="325438"/>
            <a:ext cx="2746375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Compliance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en-AU" smtClean="0"/>
          </a:p>
          <a:p>
            <a:pPr marL="0" indent="0" algn="ctr" eaLnBrk="1" hangingPunct="1">
              <a:buFontTx/>
              <a:buNone/>
            </a:pPr>
            <a:endParaRPr lang="en-AU" smtClean="0"/>
          </a:p>
          <a:p>
            <a:pPr marL="0" indent="0" algn="ctr" eaLnBrk="1" hangingPunct="1">
              <a:buFontTx/>
              <a:buNone/>
            </a:pPr>
            <a:endParaRPr lang="en-AU" smtClean="0"/>
          </a:p>
          <a:p>
            <a:pPr marL="0" indent="0" algn="ctr" eaLnBrk="1" hangingPunct="1">
              <a:buFontTx/>
              <a:buNone/>
            </a:pPr>
            <a:r>
              <a:rPr lang="en-AU" sz="4000" b="1" i="1" smtClean="0">
                <a:solidFill>
                  <a:srgbClr val="3D4D59"/>
                </a:solidFill>
              </a:rPr>
              <a:t>Questions?</a:t>
            </a:r>
          </a:p>
        </p:txBody>
      </p:sp>
      <p:pic>
        <p:nvPicPr>
          <p:cNvPr id="645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74738" lvl="1" indent="-628650" eaLnBrk="1" hangingPunct="1">
              <a:buClr>
                <a:srgbClr val="3D4D59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3D4D59"/>
                </a:solidFill>
              </a:rPr>
              <a:t>Three options:</a:t>
            </a:r>
          </a:p>
          <a:p>
            <a:pPr marL="1074738" lvl="1" indent="-628650" eaLnBrk="1" hangingPunct="1">
              <a:buFontTx/>
              <a:buAutoNum type="arabicPeriod"/>
            </a:pPr>
            <a:r>
              <a:rPr lang="en-US" sz="2400" smtClean="0"/>
              <a:t>Status quo</a:t>
            </a:r>
          </a:p>
          <a:p>
            <a:pPr marL="1074738" lvl="1" indent="-628650" eaLnBrk="1" hangingPunct="1">
              <a:buFontTx/>
              <a:buAutoNum type="arabicPeriod"/>
            </a:pPr>
            <a:r>
              <a:rPr lang="en-US" sz="2400" smtClean="0"/>
              <a:t>Automatic mutual recognition</a:t>
            </a:r>
          </a:p>
          <a:p>
            <a:pPr marL="1074738" lvl="1" indent="-628650" eaLnBrk="1" hangingPunct="1">
              <a:buFontTx/>
              <a:buAutoNum type="arabicPeriod"/>
            </a:pPr>
            <a:r>
              <a:rPr lang="en-US" sz="2400" smtClean="0"/>
              <a:t>National licensing</a:t>
            </a:r>
          </a:p>
          <a:p>
            <a:pPr marL="0" indent="0" eaLnBrk="1" hangingPunct="1">
              <a:buFontTx/>
              <a:buNone/>
            </a:pPr>
            <a:endParaRPr lang="en-US" sz="2400" smtClean="0"/>
          </a:p>
        </p:txBody>
      </p:sp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75" y="404813"/>
            <a:ext cx="5868988" cy="8461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Overview of Proposal</a:t>
            </a:r>
            <a:endParaRPr lang="en-US" sz="2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74738" lvl="1" indent="-617538" eaLnBrk="1" hangingPunct="1">
              <a:buClr>
                <a:srgbClr val="3D4D59"/>
              </a:buClr>
              <a:buFont typeface="Wingdings" pitchFamily="2" charset="2"/>
              <a:buChar char="Ø"/>
            </a:pPr>
            <a:r>
              <a:rPr lang="en-US" smtClean="0"/>
              <a:t> </a:t>
            </a:r>
            <a:r>
              <a:rPr lang="en-US" b="1" smtClean="0">
                <a:solidFill>
                  <a:srgbClr val="3D4D59"/>
                </a:solidFill>
              </a:rPr>
              <a:t>Automatic Mutual Recognition</a:t>
            </a:r>
          </a:p>
          <a:p>
            <a:pPr marL="1608138" lvl="2" indent="-457200" eaLnBrk="1" hangingPunct="1">
              <a:buClr>
                <a:srgbClr val="3D4D59"/>
              </a:buClr>
              <a:buFontTx/>
              <a:buAutoNum type="arabicPeriod"/>
            </a:pPr>
            <a:r>
              <a:rPr lang="en-US" smtClean="0"/>
              <a:t>Unharmonised</a:t>
            </a:r>
          </a:p>
          <a:p>
            <a:pPr marL="2065338" lvl="3" indent="-457200" eaLnBrk="1" hangingPunct="1">
              <a:buClr>
                <a:srgbClr val="3D4D59"/>
              </a:buClr>
            </a:pPr>
            <a:r>
              <a:rPr lang="en-US" smtClean="0"/>
              <a:t>Skills, administrative and compliance requirements remain disjointed</a:t>
            </a:r>
          </a:p>
          <a:p>
            <a:pPr marL="1608138" lvl="2" indent="-457200" eaLnBrk="1" hangingPunct="1">
              <a:buClr>
                <a:srgbClr val="3D4D59"/>
              </a:buClr>
              <a:buFontTx/>
              <a:buAutoNum type="arabicPeriod"/>
            </a:pPr>
            <a:r>
              <a:rPr lang="en-US" smtClean="0"/>
              <a:t>Harmonised</a:t>
            </a:r>
          </a:p>
          <a:p>
            <a:pPr marL="2065338" lvl="3" indent="-457200" eaLnBrk="1" hangingPunct="1">
              <a:buClr>
                <a:srgbClr val="3D4D59"/>
              </a:buClr>
            </a:pPr>
            <a:r>
              <a:rPr lang="en-US" smtClean="0"/>
              <a:t>Work is undertaken to better align skills, administrative and compliance requirements</a:t>
            </a:r>
          </a:p>
          <a:p>
            <a:pPr marL="1608138" lvl="2" indent="-457200" eaLnBrk="1" hangingPunct="1">
              <a:buClr>
                <a:srgbClr val="3D4D59"/>
              </a:buClr>
              <a:buFontTx/>
              <a:buAutoNum type="arabicPeriod"/>
            </a:pPr>
            <a:endParaRPr lang="en-US" b="1" smtClean="0">
              <a:solidFill>
                <a:srgbClr val="3D4D59"/>
              </a:solidFill>
            </a:endParaRPr>
          </a:p>
          <a:p>
            <a:pPr marL="0" indent="0" eaLnBrk="1" hangingPunct="1">
              <a:buFontTx/>
              <a:buNone/>
            </a:pPr>
            <a:endParaRPr lang="en-US" sz="2400" smtClean="0"/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75" y="404813"/>
            <a:ext cx="5868988" cy="8461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Overview of Proposal</a:t>
            </a:r>
            <a:endParaRPr lang="en-US" sz="2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74738" lvl="1" indent="-617538" eaLnBrk="1" hangingPunct="1">
              <a:buClr>
                <a:srgbClr val="3D4D59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3D4D59"/>
                </a:solidFill>
              </a:rPr>
              <a:t>Three National licensing models:</a:t>
            </a:r>
          </a:p>
          <a:p>
            <a:pPr marL="1074738" lvl="1" indent="-617538" eaLnBrk="1" hangingPunct="1">
              <a:buFontTx/>
              <a:buAutoNum type="arabicPeriod"/>
            </a:pPr>
            <a:r>
              <a:rPr lang="en-US" sz="2400" smtClean="0"/>
              <a:t> Two Tier</a:t>
            </a:r>
          </a:p>
          <a:p>
            <a:pPr marL="1074738" lvl="1" indent="-617538" eaLnBrk="1" hangingPunct="1">
              <a:buFontTx/>
              <a:buAutoNum type="arabicPeriod"/>
            </a:pPr>
            <a:r>
              <a:rPr lang="en-US" sz="2400" smtClean="0"/>
              <a:t>Three tier (sub-option 1)</a:t>
            </a:r>
            <a:br>
              <a:rPr lang="en-US" sz="2400" smtClean="0"/>
            </a:br>
            <a:r>
              <a:rPr lang="en-US" sz="2400" smtClean="0"/>
              <a:t>	- </a:t>
            </a:r>
            <a:r>
              <a:rPr lang="en-US" sz="1600" smtClean="0"/>
              <a:t>High number of Cert IV units</a:t>
            </a:r>
          </a:p>
          <a:p>
            <a:pPr marL="1074738" lvl="1" indent="-617538" eaLnBrk="1" hangingPunct="1">
              <a:buFontTx/>
              <a:buAutoNum type="arabicPeriod"/>
            </a:pPr>
            <a:r>
              <a:rPr lang="en-US" sz="2400" smtClean="0"/>
              <a:t> Three Tier (sub-option 2)</a:t>
            </a:r>
            <a:br>
              <a:rPr lang="en-US" sz="2400" smtClean="0"/>
            </a:br>
            <a:r>
              <a:rPr lang="en-US" sz="2400" smtClean="0"/>
              <a:t>	</a:t>
            </a:r>
            <a:r>
              <a:rPr lang="en-US" sz="1600" smtClean="0"/>
              <a:t>- Low number of Certificate IV units</a:t>
            </a:r>
          </a:p>
          <a:p>
            <a:pPr marL="1074738" lvl="1" indent="-617538" eaLnBrk="1" hangingPunct="1">
              <a:buFontTx/>
              <a:buNone/>
            </a:pPr>
            <a:endParaRPr lang="en-US" sz="2400" smtClean="0"/>
          </a:p>
        </p:txBody>
      </p:sp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75" y="404813"/>
            <a:ext cx="5868988" cy="8461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Overview of Proposal</a:t>
            </a:r>
            <a:endParaRPr lang="en-US" sz="2800" b="1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8229600" cy="857250"/>
          </a:xfrm>
        </p:spPr>
        <p:txBody>
          <a:bodyPr anchor="t"/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1538" y="1428750"/>
          <a:ext cx="7643864" cy="511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6"/>
                <a:gridCol w="1910966"/>
                <a:gridCol w="1910966"/>
                <a:gridCol w="1910966"/>
              </a:tblGrid>
              <a:tr h="98666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Licence Category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WA- Current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Two Tier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Three Tier (sub-option</a:t>
                      </a:r>
                      <a:r>
                        <a:rPr lang="en-AU" baseline="0" dirty="0" smtClean="0"/>
                        <a:t> 1 and 2)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80000"/>
                      </a:srgbClr>
                    </a:solidFill>
                  </a:tcPr>
                </a:tc>
              </a:tr>
              <a:tr h="1009179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Contractor 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No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000000">
                        <a:alpha val="20000"/>
                      </a:srgbClr>
                    </a:solidFill>
                  </a:tcPr>
                </a:tc>
              </a:tr>
              <a:tr h="1336286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Full Licence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 – Licensed</a:t>
                      </a:r>
                      <a:r>
                        <a:rPr lang="en-AU" baseline="0" dirty="0" smtClean="0"/>
                        <a:t> Plumbing Contractor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</a:tr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Tradesperson</a:t>
                      </a:r>
                      <a:endParaRPr lang="en-AU" dirty="0"/>
                    </a:p>
                  </a:txBody>
                  <a:tcPr anchor="ctr">
                    <a:solidFill>
                      <a:srgbClr val="3D4D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3D4D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No</a:t>
                      </a:r>
                      <a:endParaRPr lang="en-AU" dirty="0"/>
                    </a:p>
                  </a:txBody>
                  <a:tcPr anchor="ctr">
                    <a:solidFill>
                      <a:srgbClr val="3D4D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3D4D59">
                        <a:alpha val="20000"/>
                      </a:srgbClr>
                    </a:solidFill>
                  </a:tcPr>
                </a:tc>
              </a:tr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Provisional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 – Tradesperson (with conditions)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Yes</a:t>
                      </a:r>
                      <a:endParaRPr lang="en-AU" dirty="0"/>
                    </a:p>
                  </a:txBody>
                  <a:tcPr anchor="ctr">
                    <a:solidFill>
                      <a:srgbClr val="DD75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56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6813" y="346075"/>
            <a:ext cx="670718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National Licensing Models</a:t>
            </a:r>
            <a:endParaRPr lang="en-US" sz="2800" b="1" i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3175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00063" y="1785938"/>
            <a:ext cx="7858125" cy="13477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74738" indent="-538163" eaLnBrk="0" hangingPunct="0">
              <a:spcBef>
                <a:spcPct val="20000"/>
              </a:spcBef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400" b="1" kern="0" dirty="0">
                <a:solidFill>
                  <a:srgbClr val="3D4D59"/>
                </a:solidFill>
                <a:latin typeface="Arial"/>
              </a:rPr>
              <a:t>Jurisdictional Requirements:</a:t>
            </a:r>
          </a:p>
          <a:p>
            <a:pPr marL="1439863" lvl="3" indent="-3651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AU" sz="2400" kern="0" dirty="0">
                <a:solidFill>
                  <a:srgbClr val="000000"/>
                </a:solidFill>
                <a:latin typeface="Arial"/>
              </a:rPr>
              <a:t>Only required to regulate existing categories.</a:t>
            </a:r>
          </a:p>
          <a:p>
            <a:pPr marL="1439863" lvl="3" indent="-3651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AU" sz="2400" kern="0" dirty="0">
                <a:solidFill>
                  <a:srgbClr val="000000"/>
                </a:solidFill>
                <a:latin typeface="Arial"/>
              </a:rPr>
              <a:t>Can’t pick up part-categories.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188" y="1844675"/>
            <a:ext cx="8064500" cy="4537075"/>
          </a:xfrm>
        </p:spPr>
        <p:txBody>
          <a:bodyPr/>
          <a:lstStyle/>
          <a:p>
            <a:pPr marL="1074738" indent="-538163" eaLnBrk="1" hangingPunct="1">
              <a:buClr>
                <a:srgbClr val="3D4D59"/>
              </a:buClr>
              <a:buFont typeface="Wingdings" pitchFamily="2" charset="2"/>
              <a:buChar char="Ø"/>
              <a:defRPr/>
            </a:pPr>
            <a:r>
              <a:rPr lang="en-AU" sz="2800" b="1" dirty="0" smtClean="0">
                <a:solidFill>
                  <a:srgbClr val="3D4D59"/>
                </a:solidFill>
              </a:rPr>
              <a:t>Plumbing Work</a:t>
            </a:r>
          </a:p>
          <a:p>
            <a:pPr marL="1074738" indent="0" eaLnBrk="1" hangingPunct="1">
              <a:buFontTx/>
              <a:buNone/>
              <a:defRPr/>
            </a:pPr>
            <a:r>
              <a:rPr lang="en-AU" sz="2400" i="1" dirty="0" smtClean="0"/>
              <a:t>Plumbing work means sanitary plumbing work or water plumbing work. </a:t>
            </a:r>
          </a:p>
          <a:p>
            <a:pPr marL="536575" indent="0" eaLnBrk="1" hangingPunct="1">
              <a:buFontTx/>
              <a:buNone/>
              <a:defRPr/>
            </a:pPr>
            <a:endParaRPr lang="en-AU" sz="2000" i="1" dirty="0" smtClean="0"/>
          </a:p>
          <a:p>
            <a:pPr marL="1074738" lvl="2" indent="-263525" eaLnBrk="1" hangingPunct="1">
              <a:buFont typeface="Arial" pitchFamily="34" charset="0"/>
              <a:buChar char="•"/>
              <a:defRPr/>
            </a:pPr>
            <a:r>
              <a:rPr lang="en-AU" dirty="0" smtClean="0"/>
              <a:t>Sanitary Plumbing Work:</a:t>
            </a:r>
          </a:p>
          <a:p>
            <a:pPr marL="1006475" indent="0" eaLnBrk="1" hangingPunct="1">
              <a:buFontTx/>
              <a:buNone/>
              <a:tabLst>
                <a:tab pos="982663" algn="l"/>
              </a:tabLst>
              <a:defRPr/>
            </a:pPr>
            <a:r>
              <a:rPr lang="en-AU" sz="2000" dirty="0" smtClean="0"/>
              <a:t>means installing, replacing, repairing, altering, maintaining or testing a sanitary plumbing system. </a:t>
            </a:r>
          </a:p>
          <a:p>
            <a:pPr marL="1006475" indent="0" eaLnBrk="1" hangingPunct="1">
              <a:buFontTx/>
              <a:buNone/>
              <a:tabLst>
                <a:tab pos="1349375" algn="l"/>
              </a:tabLst>
              <a:defRPr/>
            </a:pPr>
            <a:endParaRPr lang="en-AU" sz="2000" dirty="0"/>
          </a:p>
          <a:p>
            <a:pPr marL="1006475" indent="0" eaLnBrk="1" hangingPunct="1">
              <a:buFontTx/>
              <a:buNone/>
              <a:tabLst>
                <a:tab pos="982663" algn="l"/>
              </a:tabLst>
              <a:defRPr/>
            </a:pPr>
            <a:r>
              <a:rPr lang="en-AU" sz="2000" dirty="0" smtClean="0"/>
              <a:t>Sanitary plumbing work </a:t>
            </a:r>
            <a:r>
              <a:rPr lang="en-AU" sz="2000" b="1" i="1" dirty="0" smtClean="0"/>
              <a:t>does not include</a:t>
            </a:r>
            <a:r>
              <a:rPr lang="en-AU" sz="2000" b="1" dirty="0" smtClean="0"/>
              <a:t> </a:t>
            </a:r>
            <a:r>
              <a:rPr lang="en-AU" sz="2000" dirty="0" smtClean="0"/>
              <a:t>incidental work related to, and reasonably necessary for undertaking, the work referred to above.</a:t>
            </a:r>
          </a:p>
        </p:txBody>
      </p:sp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1074738" indent="-263525" eaLnBrk="1" hangingPunct="1"/>
            <a:r>
              <a:rPr lang="en-AU" sz="2400" smtClean="0"/>
              <a:t>Water Plumbing Work:</a:t>
            </a:r>
          </a:p>
          <a:p>
            <a:pPr marL="1235075" lvl="2" indent="-342900" eaLnBrk="1" hangingPunct="1">
              <a:buFont typeface="Arial" charset="0"/>
              <a:buChar char="–"/>
            </a:pPr>
            <a:r>
              <a:rPr lang="en-AU" sz="2000" smtClean="0"/>
              <a:t>means installing, replacing, repairing, altering, maintaining or testing a water service, whether a cold water service or heated water service, from the point of connection to the points of discharge; </a:t>
            </a:r>
          </a:p>
          <a:p>
            <a:pPr marL="1235075" lvl="2" indent="-342900" eaLnBrk="1" hangingPunct="1">
              <a:buFont typeface="Arial" charset="0"/>
              <a:buChar char="–"/>
            </a:pPr>
            <a:r>
              <a:rPr lang="en-AU" sz="2000" smtClean="0"/>
              <a:t>backflow prevention work; </a:t>
            </a:r>
          </a:p>
          <a:p>
            <a:pPr marL="1235075" lvl="2" indent="-342900" eaLnBrk="1" hangingPunct="1">
              <a:buFont typeface="Arial" charset="0"/>
              <a:buChar char="–"/>
            </a:pPr>
            <a:r>
              <a:rPr lang="en-AU" sz="2000" smtClean="0"/>
              <a:t>thermostatic mixing valve work; and </a:t>
            </a:r>
          </a:p>
          <a:p>
            <a:pPr marL="1235075" lvl="2" indent="-342900" eaLnBrk="1" hangingPunct="1">
              <a:buFont typeface="Arial" charset="0"/>
              <a:buChar char="–"/>
            </a:pPr>
            <a:r>
              <a:rPr lang="en-AU" sz="2000" smtClean="0"/>
              <a:t>constructing or installing a fire hydrant or hose reel installation.</a:t>
            </a:r>
          </a:p>
          <a:p>
            <a:pPr marL="1074738" indent="-263525" eaLnBrk="1" hangingPunct="1">
              <a:buFontTx/>
              <a:buNone/>
            </a:pPr>
            <a:endParaRPr lang="en-AU" sz="1500" smtClean="0"/>
          </a:p>
          <a:p>
            <a:pPr marL="1074738" indent="-263525" eaLnBrk="1" hangingPunct="1">
              <a:buFontTx/>
              <a:buNone/>
            </a:pPr>
            <a:endParaRPr lang="en-AU" smtClean="0"/>
          </a:p>
        </p:txBody>
      </p:sp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450" y="344488"/>
            <a:ext cx="4906963" cy="706437"/>
          </a:xfrm>
        </p:spPr>
        <p:txBody>
          <a:bodyPr anchor="t"/>
          <a:lstStyle/>
          <a:p>
            <a:pPr algn="r" eaLnBrk="1" hangingPunct="1"/>
            <a:r>
              <a:rPr lang="en-US" sz="2800" b="1" smtClean="0">
                <a:solidFill>
                  <a:schemeClr val="bg1"/>
                </a:solidFill>
              </a:rPr>
              <a:t>Licence Categories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erce PowerPoint Presentation">
  <a:themeElements>
    <a:clrScheme name="Commerce PowerPoint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merce PowerPoint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merce PowerPoint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erce PowerPoint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erce PowerPoint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erce PowerPoint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erce PowerPoint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erce PowerPoint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erce PowerPoint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Commerce PowerPoint Presentation</Template>
  <TotalTime>1176</TotalTime>
  <Words>1012</Words>
  <Application>Microsoft Office PowerPoint</Application>
  <PresentationFormat>On-screen Show (4:3)</PresentationFormat>
  <Paragraphs>230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Commerce PowerPoint Presentation</vt:lpstr>
      <vt:lpstr>PowerPoint Presentation</vt:lpstr>
      <vt:lpstr>PowerPoint Presentation</vt:lpstr>
      <vt:lpstr>Overview of Proposal</vt:lpstr>
      <vt:lpstr>Overview of Proposal</vt:lpstr>
      <vt:lpstr>Overview of Proposal</vt:lpstr>
      <vt:lpstr>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Licence Categories </vt:lpstr>
      <vt:lpstr>Skills-based Eligibility Requirements </vt:lpstr>
      <vt:lpstr>Skills-based Eligibility Requirements </vt:lpstr>
      <vt:lpstr>Skills-based Eligibility Requirements </vt:lpstr>
      <vt:lpstr>Non Skills-based Eligibility Requirements </vt:lpstr>
      <vt:lpstr>Transitional Arrangements</vt:lpstr>
      <vt:lpstr>Compliance </vt:lpstr>
      <vt:lpstr>PowerPoint Presentation</vt:lpstr>
    </vt:vector>
  </TitlesOfParts>
  <Company>DoCEP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Drew Robinson</cp:lastModifiedBy>
  <cp:revision>104</cp:revision>
  <cp:lastPrinted>2012-10-02T05:29:28Z</cp:lastPrinted>
  <dcterms:created xsi:type="dcterms:W3CDTF">2008-12-22T04:50:11Z</dcterms:created>
  <dcterms:modified xsi:type="dcterms:W3CDTF">2012-10-03T04:25:22Z</dcterms:modified>
</cp:coreProperties>
</file>